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56" r:id="rId2"/>
    <p:sldId id="260" r:id="rId3"/>
    <p:sldId id="293" r:id="rId4"/>
    <p:sldId id="271" r:id="rId5"/>
    <p:sldId id="262" r:id="rId6"/>
    <p:sldId id="268" r:id="rId7"/>
    <p:sldId id="259" r:id="rId8"/>
    <p:sldId id="277" r:id="rId9"/>
    <p:sldId id="279" r:id="rId10"/>
    <p:sldId id="278" r:id="rId11"/>
    <p:sldId id="280" r:id="rId12"/>
    <p:sldId id="266" r:id="rId13"/>
    <p:sldId id="281" r:id="rId14"/>
    <p:sldId id="282" r:id="rId15"/>
    <p:sldId id="283" r:id="rId16"/>
    <p:sldId id="284" r:id="rId17"/>
    <p:sldId id="292" r:id="rId18"/>
    <p:sldId id="286" r:id="rId19"/>
    <p:sldId id="289" r:id="rId20"/>
    <p:sldId id="265" r:id="rId21"/>
    <p:sldId id="276" r:id="rId22"/>
    <p:sldId id="288" r:id="rId23"/>
    <p:sldId id="264" r:id="rId24"/>
    <p:sldId id="273" r:id="rId25"/>
    <p:sldId id="275" r:id="rId26"/>
    <p:sldId id="274" r:id="rId27"/>
    <p:sldId id="287" r:id="rId28"/>
    <p:sldId id="294" r:id="rId29"/>
    <p:sldId id="291" r:id="rId30"/>
    <p:sldId id="272"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C2A"/>
    <a:srgbClr val="860000"/>
    <a:srgbClr val="00D9DE"/>
    <a:srgbClr val="09F9FF"/>
    <a:srgbClr val="00CCFF"/>
    <a:srgbClr val="F4E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93" autoAdjust="0"/>
    <p:restoredTop sz="79508" autoAdjust="0"/>
  </p:normalViewPr>
  <p:slideViewPr>
    <p:cSldViewPr snapToGrid="0">
      <p:cViewPr varScale="1">
        <p:scale>
          <a:sx n="91" d="100"/>
          <a:sy n="91" d="100"/>
        </p:scale>
        <p:origin x="199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Research\FSE'17\Book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Research\FSE'17\Book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Research\FSE'17\Book1.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994786076440351"/>
          <c:y val="5.7548675464613709E-2"/>
          <c:w val="0.48742672790901148"/>
          <c:h val="0.69466799143305991"/>
        </c:manualLayout>
      </c:layout>
      <c:scatterChart>
        <c:scatterStyle val="lineMarker"/>
        <c:varyColors val="0"/>
        <c:ser>
          <c:idx val="0"/>
          <c:order val="0"/>
          <c:tx>
            <c:strRef>
              <c:f>Sheet1!$H$10</c:f>
              <c:strCache>
                <c:ptCount val="1"/>
                <c:pt idx="0">
                  <c:v>Open Plain</c:v>
                </c:pt>
              </c:strCache>
            </c:strRef>
          </c:tx>
          <c:spPr>
            <a:ln w="63500" cap="rnd">
              <a:solidFill>
                <a:schemeClr val="accent1"/>
              </a:solidFill>
              <a:prstDash val="dash"/>
              <a:round/>
            </a:ln>
            <a:effectLst/>
          </c:spPr>
          <c:marker>
            <c:symbol val="none"/>
          </c:marker>
          <c:xVal>
            <c:numRef>
              <c:f>Sheet1!$G$11:$G$16</c:f>
              <c:numCache>
                <c:formatCode>General</c:formatCode>
                <c:ptCount val="6"/>
                <c:pt idx="0">
                  <c:v>0</c:v>
                </c:pt>
                <c:pt idx="1">
                  <c:v>1</c:v>
                </c:pt>
                <c:pt idx="2">
                  <c:v>2</c:v>
                </c:pt>
                <c:pt idx="3">
                  <c:v>3</c:v>
                </c:pt>
                <c:pt idx="4">
                  <c:v>4</c:v>
                </c:pt>
                <c:pt idx="5">
                  <c:v>5</c:v>
                </c:pt>
              </c:numCache>
            </c:numRef>
          </c:xVal>
          <c:yVal>
            <c:numRef>
              <c:f>Sheet1!$H$11:$H$16</c:f>
              <c:numCache>
                <c:formatCode>0%</c:formatCode>
                <c:ptCount val="6"/>
                <c:pt idx="0">
                  <c:v>0.54400000000000004</c:v>
                </c:pt>
                <c:pt idx="1">
                  <c:v>0.54400000000000004</c:v>
                </c:pt>
                <c:pt idx="2">
                  <c:v>0.54400000000000004</c:v>
                </c:pt>
                <c:pt idx="3">
                  <c:v>0.54400000000000004</c:v>
                </c:pt>
                <c:pt idx="4">
                  <c:v>0.54400000000000004</c:v>
                </c:pt>
                <c:pt idx="5">
                  <c:v>0.54400000000000004</c:v>
                </c:pt>
              </c:numCache>
            </c:numRef>
          </c:yVal>
          <c:smooth val="0"/>
          <c:extLst>
            <c:ext xmlns:c16="http://schemas.microsoft.com/office/drawing/2014/chart" uri="{C3380CC4-5D6E-409C-BE32-E72D297353CC}">
              <c16:uniqueId val="{00000000-57FD-40B5-BB0B-2E31CAB97242}"/>
            </c:ext>
          </c:extLst>
        </c:ser>
        <c:ser>
          <c:idx val="2"/>
          <c:order val="1"/>
          <c:tx>
            <c:strRef>
              <c:f>Sheet1!$J$10</c:f>
              <c:strCache>
                <c:ptCount val="1"/>
                <c:pt idx="0">
                  <c:v>Closed Plain</c:v>
                </c:pt>
              </c:strCache>
            </c:strRef>
          </c:tx>
          <c:spPr>
            <a:ln w="63500" cap="rnd">
              <a:solidFill>
                <a:schemeClr val="accent3"/>
              </a:solidFill>
              <a:round/>
            </a:ln>
            <a:effectLst/>
          </c:spPr>
          <c:marker>
            <c:symbol val="triangle"/>
            <c:size val="15"/>
            <c:spPr>
              <a:solidFill>
                <a:schemeClr val="accent3"/>
              </a:solidFill>
              <a:ln w="9525">
                <a:solidFill>
                  <a:schemeClr val="accent3"/>
                </a:solidFill>
              </a:ln>
              <a:effectLst/>
            </c:spPr>
          </c:marker>
          <c:xVal>
            <c:numRef>
              <c:f>Sheet1!$G$11:$G$16</c:f>
              <c:numCache>
                <c:formatCode>General</c:formatCode>
                <c:ptCount val="6"/>
                <c:pt idx="0">
                  <c:v>0</c:v>
                </c:pt>
                <c:pt idx="1">
                  <c:v>1</c:v>
                </c:pt>
                <c:pt idx="2">
                  <c:v>2</c:v>
                </c:pt>
                <c:pt idx="3">
                  <c:v>3</c:v>
                </c:pt>
                <c:pt idx="4">
                  <c:v>4</c:v>
                </c:pt>
                <c:pt idx="5">
                  <c:v>5</c:v>
                </c:pt>
              </c:numCache>
            </c:numRef>
          </c:xVal>
          <c:yVal>
            <c:numRef>
              <c:f>Sheet1!$J$11:$J$16</c:f>
              <c:numCache>
                <c:formatCode>0%</c:formatCode>
                <c:ptCount val="6"/>
                <c:pt idx="0">
                  <c:v>0.54400000000000004</c:v>
                </c:pt>
                <c:pt idx="1">
                  <c:v>0.57299999999999995</c:v>
                </c:pt>
                <c:pt idx="2">
                  <c:v>0.60099999999999998</c:v>
                </c:pt>
                <c:pt idx="3">
                  <c:v>0.61399999999999999</c:v>
                </c:pt>
                <c:pt idx="4">
                  <c:v>0.622</c:v>
                </c:pt>
                <c:pt idx="5">
                  <c:v>0.629</c:v>
                </c:pt>
              </c:numCache>
            </c:numRef>
          </c:yVal>
          <c:smooth val="0"/>
          <c:extLst>
            <c:ext xmlns:c16="http://schemas.microsoft.com/office/drawing/2014/chart" uri="{C3380CC4-5D6E-409C-BE32-E72D297353CC}">
              <c16:uniqueId val="{00000002-57FD-40B5-BB0B-2E31CAB97242}"/>
            </c:ext>
          </c:extLst>
        </c:ser>
        <c:dLbls>
          <c:showLegendKey val="0"/>
          <c:showVal val="0"/>
          <c:showCatName val="0"/>
          <c:showSerName val="0"/>
          <c:showPercent val="0"/>
          <c:showBubbleSize val="0"/>
        </c:dLbls>
        <c:axId val="314487016"/>
        <c:axId val="314487344"/>
      </c:scatterChart>
      <c:valAx>
        <c:axId val="314487016"/>
        <c:scaling>
          <c:orientation val="minMax"/>
          <c:max val="5"/>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Vocabulary Cut-off</a:t>
                </a:r>
              </a:p>
            </c:rich>
          </c:tx>
          <c:layout>
            <c:manualLayout>
              <c:xMode val="edge"/>
              <c:yMode val="edge"/>
              <c:x val="0.28804615048118987"/>
              <c:y val="0.88100158152796493"/>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314487344"/>
        <c:crosses val="autoZero"/>
        <c:crossBetween val="midCat"/>
        <c:majorUnit val="1"/>
      </c:valAx>
      <c:valAx>
        <c:axId val="314487344"/>
        <c:scaling>
          <c:orientation val="minMax"/>
          <c:max val="0.8"/>
          <c:min val="0.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MRR (%)</a:t>
                </a:r>
              </a:p>
            </c:rich>
          </c:tx>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314487016"/>
        <c:crosses val="autoZero"/>
        <c:crossBetween val="midCat"/>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994786076440351"/>
          <c:y val="5.7548675464613709E-2"/>
          <c:w val="0.48742672790901148"/>
          <c:h val="0.69466799143305991"/>
        </c:manualLayout>
      </c:layout>
      <c:scatterChart>
        <c:scatterStyle val="lineMarker"/>
        <c:varyColors val="0"/>
        <c:ser>
          <c:idx val="0"/>
          <c:order val="0"/>
          <c:tx>
            <c:strRef>
              <c:f>Sheet1!$H$10</c:f>
              <c:strCache>
                <c:ptCount val="1"/>
                <c:pt idx="0">
                  <c:v>Open Plain</c:v>
                </c:pt>
              </c:strCache>
            </c:strRef>
          </c:tx>
          <c:spPr>
            <a:ln w="63500" cap="rnd">
              <a:solidFill>
                <a:schemeClr val="accent1"/>
              </a:solidFill>
              <a:prstDash val="dash"/>
              <a:round/>
            </a:ln>
            <a:effectLst/>
          </c:spPr>
          <c:marker>
            <c:symbol val="none"/>
          </c:marker>
          <c:xVal>
            <c:numRef>
              <c:f>Sheet1!$G$11:$G$16</c:f>
              <c:numCache>
                <c:formatCode>General</c:formatCode>
                <c:ptCount val="6"/>
                <c:pt idx="0">
                  <c:v>0</c:v>
                </c:pt>
                <c:pt idx="1">
                  <c:v>1</c:v>
                </c:pt>
                <c:pt idx="2">
                  <c:v>2</c:v>
                </c:pt>
                <c:pt idx="3">
                  <c:v>3</c:v>
                </c:pt>
                <c:pt idx="4">
                  <c:v>4</c:v>
                </c:pt>
                <c:pt idx="5">
                  <c:v>5</c:v>
                </c:pt>
              </c:numCache>
            </c:numRef>
          </c:xVal>
          <c:yVal>
            <c:numRef>
              <c:f>Sheet1!$H$11:$H$16</c:f>
              <c:numCache>
                <c:formatCode>0%</c:formatCode>
                <c:ptCount val="6"/>
                <c:pt idx="0">
                  <c:v>0.54400000000000004</c:v>
                </c:pt>
                <c:pt idx="1">
                  <c:v>0.54400000000000004</c:v>
                </c:pt>
                <c:pt idx="2">
                  <c:v>0.54400000000000004</c:v>
                </c:pt>
                <c:pt idx="3">
                  <c:v>0.54400000000000004</c:v>
                </c:pt>
                <c:pt idx="4">
                  <c:v>0.54400000000000004</c:v>
                </c:pt>
                <c:pt idx="5">
                  <c:v>0.54400000000000004</c:v>
                </c:pt>
              </c:numCache>
            </c:numRef>
          </c:yVal>
          <c:smooth val="0"/>
          <c:extLst>
            <c:ext xmlns:c16="http://schemas.microsoft.com/office/drawing/2014/chart" uri="{C3380CC4-5D6E-409C-BE32-E72D297353CC}">
              <c16:uniqueId val="{00000000-B343-4D2B-A925-956E54899E69}"/>
            </c:ext>
          </c:extLst>
        </c:ser>
        <c:ser>
          <c:idx val="1"/>
          <c:order val="1"/>
          <c:tx>
            <c:strRef>
              <c:f>Sheet1!$I$10</c:f>
              <c:strCache>
                <c:ptCount val="1"/>
                <c:pt idx="0">
                  <c:v>Open Cache</c:v>
                </c:pt>
              </c:strCache>
            </c:strRef>
          </c:tx>
          <c:spPr>
            <a:ln w="63500" cap="rnd">
              <a:solidFill>
                <a:schemeClr val="accent2"/>
              </a:solidFill>
              <a:prstDash val="dash"/>
              <a:round/>
            </a:ln>
            <a:effectLst/>
          </c:spPr>
          <c:marker>
            <c:symbol val="none"/>
          </c:marker>
          <c:xVal>
            <c:numRef>
              <c:f>Sheet1!$G$11:$G$16</c:f>
              <c:numCache>
                <c:formatCode>General</c:formatCode>
                <c:ptCount val="6"/>
                <c:pt idx="0">
                  <c:v>0</c:v>
                </c:pt>
                <c:pt idx="1">
                  <c:v>1</c:v>
                </c:pt>
                <c:pt idx="2">
                  <c:v>2</c:v>
                </c:pt>
                <c:pt idx="3">
                  <c:v>3</c:v>
                </c:pt>
                <c:pt idx="4">
                  <c:v>4</c:v>
                </c:pt>
                <c:pt idx="5">
                  <c:v>5</c:v>
                </c:pt>
              </c:numCache>
            </c:numRef>
          </c:xVal>
          <c:yVal>
            <c:numRef>
              <c:f>Sheet1!$I$11:$I$16</c:f>
              <c:numCache>
                <c:formatCode>0%</c:formatCode>
                <c:ptCount val="6"/>
                <c:pt idx="0">
                  <c:v>0.64700000000000002</c:v>
                </c:pt>
                <c:pt idx="1">
                  <c:v>0.64700000000000002</c:v>
                </c:pt>
                <c:pt idx="2">
                  <c:v>0.64700000000000002</c:v>
                </c:pt>
                <c:pt idx="3">
                  <c:v>0.64700000000000002</c:v>
                </c:pt>
                <c:pt idx="4">
                  <c:v>0.64700000000000002</c:v>
                </c:pt>
                <c:pt idx="5">
                  <c:v>0.64700000000000002</c:v>
                </c:pt>
              </c:numCache>
            </c:numRef>
          </c:yVal>
          <c:smooth val="0"/>
          <c:extLst>
            <c:ext xmlns:c16="http://schemas.microsoft.com/office/drawing/2014/chart" uri="{C3380CC4-5D6E-409C-BE32-E72D297353CC}">
              <c16:uniqueId val="{00000001-B343-4D2B-A925-956E54899E69}"/>
            </c:ext>
          </c:extLst>
        </c:ser>
        <c:ser>
          <c:idx val="2"/>
          <c:order val="2"/>
          <c:tx>
            <c:strRef>
              <c:f>Sheet1!$J$10</c:f>
              <c:strCache>
                <c:ptCount val="1"/>
                <c:pt idx="0">
                  <c:v>Closed Plain</c:v>
                </c:pt>
              </c:strCache>
            </c:strRef>
          </c:tx>
          <c:spPr>
            <a:ln w="63500" cap="rnd">
              <a:solidFill>
                <a:schemeClr val="accent3"/>
              </a:solidFill>
              <a:round/>
            </a:ln>
            <a:effectLst/>
          </c:spPr>
          <c:marker>
            <c:symbol val="triangle"/>
            <c:size val="15"/>
            <c:spPr>
              <a:solidFill>
                <a:schemeClr val="accent3"/>
              </a:solidFill>
              <a:ln w="9525">
                <a:solidFill>
                  <a:schemeClr val="accent3"/>
                </a:solidFill>
              </a:ln>
              <a:effectLst/>
            </c:spPr>
          </c:marker>
          <c:xVal>
            <c:numRef>
              <c:f>Sheet1!$G$11:$G$16</c:f>
              <c:numCache>
                <c:formatCode>General</c:formatCode>
                <c:ptCount val="6"/>
                <c:pt idx="0">
                  <c:v>0</c:v>
                </c:pt>
                <c:pt idx="1">
                  <c:v>1</c:v>
                </c:pt>
                <c:pt idx="2">
                  <c:v>2</c:v>
                </c:pt>
                <c:pt idx="3">
                  <c:v>3</c:v>
                </c:pt>
                <c:pt idx="4">
                  <c:v>4</c:v>
                </c:pt>
                <c:pt idx="5">
                  <c:v>5</c:v>
                </c:pt>
              </c:numCache>
            </c:numRef>
          </c:xVal>
          <c:yVal>
            <c:numRef>
              <c:f>Sheet1!$J$11:$J$16</c:f>
              <c:numCache>
                <c:formatCode>0%</c:formatCode>
                <c:ptCount val="6"/>
                <c:pt idx="0">
                  <c:v>0.54400000000000004</c:v>
                </c:pt>
                <c:pt idx="1">
                  <c:v>0.57299999999999995</c:v>
                </c:pt>
                <c:pt idx="2">
                  <c:v>0.60099999999999998</c:v>
                </c:pt>
                <c:pt idx="3">
                  <c:v>0.61399999999999999</c:v>
                </c:pt>
                <c:pt idx="4">
                  <c:v>0.622</c:v>
                </c:pt>
                <c:pt idx="5">
                  <c:v>0.629</c:v>
                </c:pt>
              </c:numCache>
            </c:numRef>
          </c:yVal>
          <c:smooth val="0"/>
          <c:extLst>
            <c:ext xmlns:c16="http://schemas.microsoft.com/office/drawing/2014/chart" uri="{C3380CC4-5D6E-409C-BE32-E72D297353CC}">
              <c16:uniqueId val="{00000002-B343-4D2B-A925-956E54899E69}"/>
            </c:ext>
          </c:extLst>
        </c:ser>
        <c:dLbls>
          <c:showLegendKey val="0"/>
          <c:showVal val="0"/>
          <c:showCatName val="0"/>
          <c:showSerName val="0"/>
          <c:showPercent val="0"/>
          <c:showBubbleSize val="0"/>
        </c:dLbls>
        <c:axId val="314487016"/>
        <c:axId val="314487344"/>
      </c:scatterChart>
      <c:valAx>
        <c:axId val="314487016"/>
        <c:scaling>
          <c:orientation val="minMax"/>
          <c:max val="5"/>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dirty="0"/>
                  <a:t>Vocabulary Cut-off</a:t>
                </a:r>
              </a:p>
            </c:rich>
          </c:tx>
          <c:layout>
            <c:manualLayout>
              <c:xMode val="edge"/>
              <c:yMode val="edge"/>
              <c:x val="0.28804615048118987"/>
              <c:y val="0.88100158152796493"/>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314487344"/>
        <c:crosses val="autoZero"/>
        <c:crossBetween val="midCat"/>
        <c:majorUnit val="1"/>
      </c:valAx>
      <c:valAx>
        <c:axId val="314487344"/>
        <c:scaling>
          <c:orientation val="minMax"/>
          <c:max val="0.8"/>
          <c:min val="0.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MRR (%)</a:t>
                </a:r>
              </a:p>
            </c:rich>
          </c:tx>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314487016"/>
        <c:crosses val="autoZero"/>
        <c:crossBetween val="midCat"/>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994786076440351"/>
          <c:y val="5.7548675464613709E-2"/>
          <c:w val="0.48742672790901148"/>
          <c:h val="0.69466799143305991"/>
        </c:manualLayout>
      </c:layout>
      <c:scatterChart>
        <c:scatterStyle val="lineMarker"/>
        <c:varyColors val="0"/>
        <c:ser>
          <c:idx val="0"/>
          <c:order val="0"/>
          <c:tx>
            <c:strRef>
              <c:f>Sheet1!$H$10</c:f>
              <c:strCache>
                <c:ptCount val="1"/>
                <c:pt idx="0">
                  <c:v>Open Plain</c:v>
                </c:pt>
              </c:strCache>
            </c:strRef>
          </c:tx>
          <c:spPr>
            <a:ln w="63500" cap="rnd">
              <a:solidFill>
                <a:schemeClr val="accent1"/>
              </a:solidFill>
              <a:prstDash val="dash"/>
              <a:round/>
            </a:ln>
            <a:effectLst/>
          </c:spPr>
          <c:marker>
            <c:symbol val="none"/>
          </c:marker>
          <c:xVal>
            <c:numRef>
              <c:f>Sheet1!$G$11:$G$16</c:f>
              <c:numCache>
                <c:formatCode>General</c:formatCode>
                <c:ptCount val="6"/>
                <c:pt idx="0">
                  <c:v>0</c:v>
                </c:pt>
                <c:pt idx="1">
                  <c:v>1</c:v>
                </c:pt>
                <c:pt idx="2">
                  <c:v>2</c:v>
                </c:pt>
                <c:pt idx="3">
                  <c:v>3</c:v>
                </c:pt>
                <c:pt idx="4">
                  <c:v>4</c:v>
                </c:pt>
                <c:pt idx="5">
                  <c:v>5</c:v>
                </c:pt>
              </c:numCache>
            </c:numRef>
          </c:xVal>
          <c:yVal>
            <c:numRef>
              <c:f>Sheet1!$H$11:$H$16</c:f>
              <c:numCache>
                <c:formatCode>0%</c:formatCode>
                <c:ptCount val="6"/>
                <c:pt idx="0">
                  <c:v>0.54400000000000004</c:v>
                </c:pt>
                <c:pt idx="1">
                  <c:v>0.54400000000000004</c:v>
                </c:pt>
                <c:pt idx="2">
                  <c:v>0.54400000000000004</c:v>
                </c:pt>
                <c:pt idx="3">
                  <c:v>0.54400000000000004</c:v>
                </c:pt>
                <c:pt idx="4">
                  <c:v>0.54400000000000004</c:v>
                </c:pt>
                <c:pt idx="5">
                  <c:v>0.54400000000000004</c:v>
                </c:pt>
              </c:numCache>
            </c:numRef>
          </c:yVal>
          <c:smooth val="0"/>
          <c:extLst>
            <c:ext xmlns:c16="http://schemas.microsoft.com/office/drawing/2014/chart" uri="{C3380CC4-5D6E-409C-BE32-E72D297353CC}">
              <c16:uniqueId val="{00000000-75B0-414E-A22B-C734A9E740CF}"/>
            </c:ext>
          </c:extLst>
        </c:ser>
        <c:ser>
          <c:idx val="1"/>
          <c:order val="1"/>
          <c:tx>
            <c:strRef>
              <c:f>Sheet1!$I$10</c:f>
              <c:strCache>
                <c:ptCount val="1"/>
                <c:pt idx="0">
                  <c:v>Open Cache</c:v>
                </c:pt>
              </c:strCache>
            </c:strRef>
          </c:tx>
          <c:spPr>
            <a:ln w="63500" cap="rnd">
              <a:solidFill>
                <a:schemeClr val="accent2"/>
              </a:solidFill>
              <a:prstDash val="dash"/>
              <a:round/>
            </a:ln>
            <a:effectLst/>
          </c:spPr>
          <c:marker>
            <c:symbol val="none"/>
          </c:marker>
          <c:xVal>
            <c:numRef>
              <c:f>Sheet1!$G$11:$G$16</c:f>
              <c:numCache>
                <c:formatCode>General</c:formatCode>
                <c:ptCount val="6"/>
                <c:pt idx="0">
                  <c:v>0</c:v>
                </c:pt>
                <c:pt idx="1">
                  <c:v>1</c:v>
                </c:pt>
                <c:pt idx="2">
                  <c:v>2</c:v>
                </c:pt>
                <c:pt idx="3">
                  <c:v>3</c:v>
                </c:pt>
                <c:pt idx="4">
                  <c:v>4</c:v>
                </c:pt>
                <c:pt idx="5">
                  <c:v>5</c:v>
                </c:pt>
              </c:numCache>
            </c:numRef>
          </c:xVal>
          <c:yVal>
            <c:numRef>
              <c:f>Sheet1!$I$11:$I$16</c:f>
              <c:numCache>
                <c:formatCode>0%</c:formatCode>
                <c:ptCount val="6"/>
                <c:pt idx="0">
                  <c:v>0.64700000000000002</c:v>
                </c:pt>
                <c:pt idx="1">
                  <c:v>0.64700000000000002</c:v>
                </c:pt>
                <c:pt idx="2">
                  <c:v>0.64700000000000002</c:v>
                </c:pt>
                <c:pt idx="3">
                  <c:v>0.64700000000000002</c:v>
                </c:pt>
                <c:pt idx="4">
                  <c:v>0.64700000000000002</c:v>
                </c:pt>
                <c:pt idx="5">
                  <c:v>0.64700000000000002</c:v>
                </c:pt>
              </c:numCache>
            </c:numRef>
          </c:yVal>
          <c:smooth val="0"/>
          <c:extLst>
            <c:ext xmlns:c16="http://schemas.microsoft.com/office/drawing/2014/chart" uri="{C3380CC4-5D6E-409C-BE32-E72D297353CC}">
              <c16:uniqueId val="{00000001-75B0-414E-A22B-C734A9E740CF}"/>
            </c:ext>
          </c:extLst>
        </c:ser>
        <c:ser>
          <c:idx val="2"/>
          <c:order val="2"/>
          <c:tx>
            <c:strRef>
              <c:f>Sheet1!$J$10</c:f>
              <c:strCache>
                <c:ptCount val="1"/>
                <c:pt idx="0">
                  <c:v>Closed Plain</c:v>
                </c:pt>
              </c:strCache>
            </c:strRef>
          </c:tx>
          <c:spPr>
            <a:ln w="63500" cap="rnd">
              <a:solidFill>
                <a:schemeClr val="accent3"/>
              </a:solidFill>
              <a:round/>
            </a:ln>
            <a:effectLst/>
          </c:spPr>
          <c:marker>
            <c:symbol val="triangle"/>
            <c:size val="15"/>
            <c:spPr>
              <a:solidFill>
                <a:schemeClr val="accent3"/>
              </a:solidFill>
              <a:ln w="9525">
                <a:solidFill>
                  <a:schemeClr val="accent3"/>
                </a:solidFill>
              </a:ln>
              <a:effectLst/>
            </c:spPr>
          </c:marker>
          <c:xVal>
            <c:numRef>
              <c:f>Sheet1!$G$11:$G$16</c:f>
              <c:numCache>
                <c:formatCode>General</c:formatCode>
                <c:ptCount val="6"/>
                <c:pt idx="0">
                  <c:v>0</c:v>
                </c:pt>
                <c:pt idx="1">
                  <c:v>1</c:v>
                </c:pt>
                <c:pt idx="2">
                  <c:v>2</c:v>
                </c:pt>
                <c:pt idx="3">
                  <c:v>3</c:v>
                </c:pt>
                <c:pt idx="4">
                  <c:v>4</c:v>
                </c:pt>
                <c:pt idx="5">
                  <c:v>5</c:v>
                </c:pt>
              </c:numCache>
            </c:numRef>
          </c:xVal>
          <c:yVal>
            <c:numRef>
              <c:f>Sheet1!$J$11:$J$16</c:f>
              <c:numCache>
                <c:formatCode>0%</c:formatCode>
                <c:ptCount val="6"/>
                <c:pt idx="0">
                  <c:v>0.54400000000000004</c:v>
                </c:pt>
                <c:pt idx="1">
                  <c:v>0.57299999999999995</c:v>
                </c:pt>
                <c:pt idx="2">
                  <c:v>0.60099999999999998</c:v>
                </c:pt>
                <c:pt idx="3">
                  <c:v>0.61399999999999999</c:v>
                </c:pt>
                <c:pt idx="4">
                  <c:v>0.622</c:v>
                </c:pt>
                <c:pt idx="5">
                  <c:v>0.629</c:v>
                </c:pt>
              </c:numCache>
            </c:numRef>
          </c:yVal>
          <c:smooth val="0"/>
          <c:extLst>
            <c:ext xmlns:c16="http://schemas.microsoft.com/office/drawing/2014/chart" uri="{C3380CC4-5D6E-409C-BE32-E72D297353CC}">
              <c16:uniqueId val="{00000002-75B0-414E-A22B-C734A9E740CF}"/>
            </c:ext>
          </c:extLst>
        </c:ser>
        <c:ser>
          <c:idx val="3"/>
          <c:order val="3"/>
          <c:tx>
            <c:strRef>
              <c:f>Sheet1!$K$10</c:f>
              <c:strCache>
                <c:ptCount val="1"/>
                <c:pt idx="0">
                  <c:v>Closed Cache</c:v>
                </c:pt>
              </c:strCache>
            </c:strRef>
          </c:tx>
          <c:spPr>
            <a:ln w="63500" cap="rnd">
              <a:solidFill>
                <a:schemeClr val="accent4"/>
              </a:solidFill>
              <a:round/>
            </a:ln>
            <a:effectLst/>
          </c:spPr>
          <c:marker>
            <c:symbol val="square"/>
            <c:size val="15"/>
            <c:spPr>
              <a:solidFill>
                <a:schemeClr val="accent4"/>
              </a:solidFill>
              <a:ln w="9525">
                <a:solidFill>
                  <a:schemeClr val="accent4"/>
                </a:solidFill>
              </a:ln>
              <a:effectLst/>
            </c:spPr>
          </c:marker>
          <c:xVal>
            <c:numRef>
              <c:f>Sheet1!$G$11:$G$16</c:f>
              <c:numCache>
                <c:formatCode>General</c:formatCode>
                <c:ptCount val="6"/>
                <c:pt idx="0">
                  <c:v>0</c:v>
                </c:pt>
                <c:pt idx="1">
                  <c:v>1</c:v>
                </c:pt>
                <c:pt idx="2">
                  <c:v>2</c:v>
                </c:pt>
                <c:pt idx="3">
                  <c:v>3</c:v>
                </c:pt>
                <c:pt idx="4">
                  <c:v>4</c:v>
                </c:pt>
                <c:pt idx="5">
                  <c:v>5</c:v>
                </c:pt>
              </c:numCache>
            </c:numRef>
          </c:xVal>
          <c:yVal>
            <c:numRef>
              <c:f>Sheet1!$K$11:$K$16</c:f>
              <c:numCache>
                <c:formatCode>0%</c:formatCode>
                <c:ptCount val="6"/>
                <c:pt idx="0">
                  <c:v>0.68300000000000005</c:v>
                </c:pt>
                <c:pt idx="1">
                  <c:v>0.73099999999999998</c:v>
                </c:pt>
                <c:pt idx="2">
                  <c:v>0.74199999999999999</c:v>
                </c:pt>
                <c:pt idx="3">
                  <c:v>0.749</c:v>
                </c:pt>
                <c:pt idx="4">
                  <c:v>0.753</c:v>
                </c:pt>
                <c:pt idx="5">
                  <c:v>0.75600000000000001</c:v>
                </c:pt>
              </c:numCache>
            </c:numRef>
          </c:yVal>
          <c:smooth val="0"/>
          <c:extLst>
            <c:ext xmlns:c16="http://schemas.microsoft.com/office/drawing/2014/chart" uri="{C3380CC4-5D6E-409C-BE32-E72D297353CC}">
              <c16:uniqueId val="{00000003-75B0-414E-A22B-C734A9E740CF}"/>
            </c:ext>
          </c:extLst>
        </c:ser>
        <c:dLbls>
          <c:showLegendKey val="0"/>
          <c:showVal val="0"/>
          <c:showCatName val="0"/>
          <c:showSerName val="0"/>
          <c:showPercent val="0"/>
          <c:showBubbleSize val="0"/>
        </c:dLbls>
        <c:axId val="314487016"/>
        <c:axId val="314487344"/>
      </c:scatterChart>
      <c:valAx>
        <c:axId val="314487016"/>
        <c:scaling>
          <c:orientation val="minMax"/>
          <c:max val="5"/>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Vocabulary Cut-off</a:t>
                </a:r>
              </a:p>
            </c:rich>
          </c:tx>
          <c:layout>
            <c:manualLayout>
              <c:xMode val="edge"/>
              <c:yMode val="edge"/>
              <c:x val="0.28804615048118987"/>
              <c:y val="0.88100158152796493"/>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314487344"/>
        <c:crosses val="autoZero"/>
        <c:crossBetween val="midCat"/>
        <c:majorUnit val="1"/>
      </c:valAx>
      <c:valAx>
        <c:axId val="314487344"/>
        <c:scaling>
          <c:orientation val="minMax"/>
          <c:max val="0.8"/>
          <c:min val="0.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MRR (%)</a:t>
                </a:r>
              </a:p>
            </c:rich>
          </c:tx>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314487016"/>
        <c:crosses val="autoZero"/>
        <c:crossBetween val="midCat"/>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88CF7DB-4859-4ECD-952B-172D5B1FCFC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AD358DE-B9EC-4130-B437-4C38AAA8FD83}"/>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0FBD1A-7CD2-4756-B526-143DA98466E7}" type="datetimeFigureOut">
              <a:rPr lang="en-US" smtClean="0"/>
              <a:t>1/9/2017</a:t>
            </a:fld>
            <a:endParaRPr lang="en-US"/>
          </a:p>
        </p:txBody>
      </p:sp>
      <p:sp>
        <p:nvSpPr>
          <p:cNvPr id="4" name="Slide Image Placeholder 3">
            <a:extLst>
              <a:ext uri="{FF2B5EF4-FFF2-40B4-BE49-F238E27FC236}">
                <a16:creationId xmlns:a16="http://schemas.microsoft.com/office/drawing/2014/main" id="{2EB6FF14-3353-46D5-81EF-3D9A1838E785}"/>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a16="http://schemas.microsoft.com/office/drawing/2014/main" id="{0E66CF96-E05C-49D4-A8DF-81E57B2E9F61}"/>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717AB112-A0C2-4362-8758-7D8A9585DAA6}"/>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a16="http://schemas.microsoft.com/office/drawing/2014/main" id="{8DB98B13-AF28-4C8D-B32D-251A43414D9B}"/>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AD8CAB-A7E8-4C60-925E-160A024DF78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Today we study code as an act of communication.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understand why, we must look back. For most of the 20</a:t>
            </a:r>
            <a:r>
              <a:rPr lang="en-US" baseline="30000" dirty="0"/>
              <a:t>th</a:t>
            </a:r>
            <a:r>
              <a:rPr lang="en-US" dirty="0"/>
              <a:t> century, the field of linguistics studied natural languages in a formal framework, using grammars and formal rules.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1970s, the rise of computational power began to change this: some linguists turned to corpus-based studies instead. These studies added a powerful complementary understanding of how people actually used language.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Among the many resulting insights, perhaps the most interesting one was that people use language in astonishingly predictable and repetitive ways!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allows the construction of statistical language models that power many of todays language-related innovations, like Alexa, auto-correct.</a:t>
            </a:r>
          </a:p>
        </p:txBody>
      </p:sp>
      <p:sp>
        <p:nvSpPr>
          <p:cNvPr id="4" name="Slide Number Placeholder 3"/>
          <p:cNvSpPr>
            <a:spLocks noGrp="1"/>
          </p:cNvSpPr>
          <p:nvPr>
            <p:ph type="sldNum" sz="quarter" idx="10"/>
          </p:nvPr>
        </p:nvSpPr>
        <p:spPr/>
        <p:txBody>
          <a:bodyPr/>
          <a:lstStyle/>
          <a:p>
            <a:fld id="{EEA84AEF-9463-4A4B-82B7-097357BF65B4}" type="slidenum">
              <a:rPr lang="en-US" smtClean="0"/>
              <a:t>2</a:t>
            </a:fld>
            <a:endParaRPr lang="en-US"/>
          </a:p>
        </p:txBody>
      </p:sp>
    </p:spTree>
    <p:extLst>
      <p:ext uri="{BB962C8B-B14F-4D97-AF65-F5344CB8AC3E}">
        <p14:creationId xmlns:p14="http://schemas.microsoft.com/office/powerpoint/2010/main" val="10275395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0EA0F50-A382-4736-9D4B-1FEE14C0BAB8}"/>
              </a:ext>
            </a:extLst>
          </p:cNvPr>
          <p:cNvSpPr>
            <a:spLocks noGrp="1"/>
          </p:cNvSpPr>
          <p:nvPr>
            <p:ph type="body" idx="1"/>
          </p:nvPr>
        </p:nvSpPr>
        <p:spPr/>
        <p:txBody>
          <a:bodyPr/>
          <a:lstStyle/>
          <a:p>
            <a:r>
              <a:rPr lang="en-US" dirty="0"/>
              <a:t>Note: inter-project versus maintenance setting</a:t>
            </a:r>
          </a:p>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Notes Placeholder 33">
            <a:extLst>
              <a:ext uri="{FF2B5EF4-FFF2-40B4-BE49-F238E27FC236}">
                <a16:creationId xmlns:a16="http://schemas.microsoft.com/office/drawing/2014/main" id="{8D37FE15-6DEA-4442-8F23-BF094374277B}"/>
              </a:ext>
            </a:extLst>
          </p:cNvPr>
          <p:cNvSpPr>
            <a:spLocks noGrp="1"/>
          </p:cNvSpPr>
          <p:nvPr>
            <p:ph type="body" idx="1"/>
          </p:nvPr>
        </p:nvSpPr>
        <p:spPr/>
        <p:txBody>
          <a:bodyPr/>
          <a:lstStyle/>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8CBDC56-9D35-4A41-89C0-6E1A85A19BA7}"/>
              </a:ext>
            </a:extLst>
          </p:cNvPr>
          <p:cNvSpPr>
            <a:spLocks noGrp="1"/>
          </p:cNvSpPr>
          <p:nvPr>
            <p:ph type="body" idx="1"/>
          </p:nvPr>
        </p:nvSpPr>
        <p:spPr/>
        <p:txBody>
          <a:bodyPr/>
          <a:lstStyle/>
          <a:p>
            <a:r>
              <a:rPr lang="en-US" dirty="0"/>
              <a:t>(to enable the before)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B2679A3-8200-4F93-B20E-4E71E84E1E6B}"/>
              </a:ext>
            </a:extLst>
          </p:cNvPr>
          <p:cNvSpPr>
            <a:spLocks noGrp="1"/>
          </p:cNvSpPr>
          <p:nvPr>
            <p:ph type="body" idx="1"/>
          </p:nvPr>
        </p:nvSpPr>
        <p:spPr/>
        <p:txBody>
          <a:bodyPr/>
          <a:lstStyle/>
          <a:p>
            <a:r>
              <a:rPr lang="en-US" dirty="0"/>
              <a:t>Note: </a:t>
            </a:r>
            <a:r>
              <a:rPr lang="en-US" dirty="0" err="1"/>
              <a:t>trie</a:t>
            </a:r>
            <a:r>
              <a:rPr lang="en-US" dirty="0"/>
              <a:t> is normal, we store counts instead of probabilities!</a:t>
            </a:r>
          </a:p>
          <a:p>
            <a:r>
              <a:rPr lang="en-US" dirty="0"/>
              <a:t>Note: more data-intensive not just because of more </a:t>
            </a:r>
            <a:r>
              <a:rPr lang="en-US" dirty="0" err="1"/>
              <a:t>ints</a:t>
            </a:r>
            <a:r>
              <a:rPr lang="en-US" dirty="0"/>
              <a:t>, but </a:t>
            </a:r>
            <a:r>
              <a:rPr lang="en-US"/>
              <a:t>also can’t optimize before evaluation!</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in the last decade, we have seen a boom in data-driven SE research: vast amounts of code and communication about that code have entered the open-source domain, which means that we can now study statistical and behavioral characteristics of what coding actually looks like in the wild; a very similar trend to linguistics.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one of the main observations that followed was that code, too, is highly predictable and can be effectively modeled in ways similar to natural language.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other words, as much room as PL grammar gives us to express some arbitrary semantics in infinitely many ways, we tend to flock to idiomatic, predictable phrases and structures, even copying coding patterns within communities.</a:t>
            </a:r>
          </a:p>
        </p:txBody>
      </p:sp>
      <p:sp>
        <p:nvSpPr>
          <p:cNvPr id="4" name="Slide Number Placeholder 3"/>
          <p:cNvSpPr>
            <a:spLocks noGrp="1"/>
          </p:cNvSpPr>
          <p:nvPr>
            <p:ph type="sldNum" sz="quarter" idx="10"/>
          </p:nvPr>
        </p:nvSpPr>
        <p:spPr/>
        <p:txBody>
          <a:bodyPr/>
          <a:lstStyle/>
          <a:p>
            <a:fld id="{EEA84AEF-9463-4A4B-82B7-097357BF65B4}" type="slidenum">
              <a:rPr lang="en-US" smtClean="0"/>
              <a:t>3</a:t>
            </a:fld>
            <a:endParaRPr lang="en-US"/>
          </a:p>
        </p:txBody>
      </p:sp>
    </p:spTree>
    <p:extLst>
      <p:ext uri="{BB962C8B-B14F-4D97-AF65-F5344CB8AC3E}">
        <p14:creationId xmlns:p14="http://schemas.microsoft.com/office/powerpoint/2010/main" val="1468228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4073668-1AAB-446D-BE39-169405D81F8B}"/>
              </a:ext>
            </a:extLst>
          </p:cNvPr>
          <p:cNvSpPr>
            <a:spLocks noGrp="1"/>
          </p:cNvSpPr>
          <p:nvPr>
            <p:ph type="body" idx="1"/>
          </p:nvPr>
        </p:nvSpPr>
        <p:spPr/>
        <p:txBody>
          <a:bodyPr/>
          <a:lstStyle/>
          <a:p>
            <a:r>
              <a:rPr lang="en-US"/>
              <a:t>Note: 5 times “more predictable” in terms of entropy too</a:t>
            </a:r>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3D9A291-52BD-4B4C-9329-1D60DB165D36}"/>
              </a:ext>
            </a:extLst>
          </p:cNvPr>
          <p:cNvSpPr>
            <a:spLocks noGrp="1"/>
          </p:cNvSpPr>
          <p:nvPr>
            <p:ph type="body" idx="1"/>
          </p:nvPr>
        </p:nvSpPr>
        <p:spPr/>
        <p:txBody>
          <a:bodyPr/>
          <a:lstStyle/>
          <a:p>
            <a:r>
              <a:rPr lang="en-US" dirty="0"/>
              <a:t>Note: the LSTM could not learn all words even if it tried!</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3D9A291-52BD-4B4C-9329-1D60DB165D36}"/>
              </a:ext>
            </a:extLst>
          </p:cNvPr>
          <p:cNvSpPr>
            <a:spLocks noGrp="1"/>
          </p:cNvSpPr>
          <p:nvPr>
            <p:ph type="body" idx="1"/>
          </p:nvPr>
        </p:nvSpPr>
        <p:spPr/>
        <p:txBody>
          <a:bodyPr/>
          <a:lstStyle/>
          <a:p>
            <a:r>
              <a:rPr lang="en-US" dirty="0"/>
              <a:t>Note: the LSTM could not learn all words even if it tried!</a:t>
            </a:r>
          </a:p>
        </p:txBody>
      </p:sp>
    </p:spTree>
    <p:extLst>
      <p:ext uri="{BB962C8B-B14F-4D97-AF65-F5344CB8AC3E}">
        <p14:creationId xmlns:p14="http://schemas.microsoft.com/office/powerpoint/2010/main" val="7219271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A84AEF-9463-4A4B-82B7-097357BF65B4}" type="slidenum">
              <a:rPr lang="en-US" smtClean="0"/>
              <a:t>30</a:t>
            </a:fld>
            <a:endParaRPr lang="en-US"/>
          </a:p>
        </p:txBody>
      </p:sp>
    </p:spTree>
    <p:extLst>
      <p:ext uri="{BB962C8B-B14F-4D97-AF65-F5344CB8AC3E}">
        <p14:creationId xmlns:p14="http://schemas.microsoft.com/office/powerpoint/2010/main" val="412800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Notes Placeholder 6">
            <a:extLst>
              <a:ext uri="{FF2B5EF4-FFF2-40B4-BE49-F238E27FC236}">
                <a16:creationId xmlns:a16="http://schemas.microsoft.com/office/drawing/2014/main" id="{EA3DC935-A7C3-4556-BA0A-A0D924C25D6E}"/>
              </a:ext>
            </a:extLst>
          </p:cNvPr>
          <p:cNvSpPr>
            <a:spLocks noGrp="1"/>
          </p:cNvSpPr>
          <p:nvPr>
            <p:ph type="body" idx="1"/>
          </p:nvPr>
        </p:nvSpPr>
        <p:spPr/>
        <p:txBody>
          <a:bodyPr/>
          <a:lstStyle/>
          <a:p>
            <a:r>
              <a:rPr lang="en-US" dirty="0"/>
              <a:t>In computational linguistics, the discovery of these statistical patterns in natural language led to the development of powerful models to capture their repetition and variation.</a:t>
            </a:r>
          </a:p>
          <a:p>
            <a:r>
              <a:rPr lang="en-US" dirty="0"/>
              <a:t>Traditionally, these language models where count-based, but more recently deep learning has proven successful at capturing more latent patterns in text, especially recurrent neural networks.</a:t>
            </a:r>
          </a:p>
          <a:p>
            <a:endParaRPr lang="en-US" dirty="0"/>
          </a:p>
          <a:p>
            <a:r>
              <a:rPr lang="en-US" dirty="0"/>
              <a:t>I will elaborate on these a bit more later, but for now, suffice it to say that these same models have been applied to source code as well and with great success: source code is even more predictable than natural language!</a:t>
            </a:r>
          </a:p>
          <a:p>
            <a:r>
              <a:rPr lang="en-US" dirty="0"/>
              <a:t>This has led to all sorts of applications in the last few years, like code completion, fault localization, code synthesis.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35A976B-021C-46F6-B73A-341A8680D963}"/>
              </a:ext>
            </a:extLst>
          </p:cNvPr>
          <p:cNvSpPr>
            <a:spLocks noGrp="1"/>
          </p:cNvSpPr>
          <p:nvPr>
            <p:ph type="body" idx="1"/>
          </p:nvPr>
        </p:nvSpPr>
        <p:spPr/>
        <p:txBody>
          <a:bodyPr/>
          <a:lstStyle/>
          <a:p>
            <a:r>
              <a:rPr lang="en-US" dirty="0"/>
              <a:t>But there’s a problem: the analogy must end somewhere. Code is not quite like natural language and we must understand how it is and isn’t.</a:t>
            </a:r>
          </a:p>
          <a:p>
            <a:endParaRPr lang="en-US" dirty="0"/>
          </a:p>
          <a:p>
            <a:r>
              <a:rPr lang="en-US" dirty="0"/>
              <a:t>(Discuss vocabulary issues, dynamic re-estimation)</a:t>
            </a:r>
          </a:p>
          <a:p>
            <a:endParaRPr lang="en-US" dirty="0"/>
          </a:p>
          <a:p>
            <a:r>
              <a:rPr lang="en-US" dirty="0"/>
              <a:t>But this works the other way too: code is exceedingly local in nature and capturing this can greatly improve language models. Tu et al. proved this in 2014 and we shall see more today.</a:t>
            </a:r>
          </a:p>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80C98EB-0362-413E-A17C-E400F3430FC9}"/>
              </a:ext>
            </a:extLst>
          </p:cNvPr>
          <p:cNvSpPr>
            <a:spLocks noGrp="1"/>
          </p:cNvSpPr>
          <p:nvPr>
            <p:ph type="body" idx="1"/>
          </p:nvPr>
        </p:nvSpPr>
        <p:spPr/>
        <p:txBody>
          <a:bodyPr/>
          <a:lstStyle/>
          <a:p>
            <a:r>
              <a:rPr lang="en-US" dirty="0"/>
              <a:t>This is the motivation for our work. The application of natural-language inspired modeling to source code has proven fruitful and useful, and is here to stay.</a:t>
            </a:r>
          </a:p>
          <a:p>
            <a:r>
              <a:rPr lang="en-US" dirty="0"/>
              <a:t>But if we want to make the most of these models, we must understand them in the scope of our own community and create standards accordingly.</a:t>
            </a:r>
          </a:p>
          <a:p>
            <a:endParaRPr lang="en-US" dirty="0"/>
          </a:p>
          <a:p>
            <a:r>
              <a:rPr lang="en-US" dirty="0"/>
              <a:t>We show a step towards this goal today by presenting dynamic, nested n-gram models.</a:t>
            </a:r>
          </a:p>
          <a:p>
            <a:r>
              <a:rPr lang="en-US" dirty="0"/>
              <a:t>By integrating SE notions of vocabulary, evolution and scopes into an n-gram model, we create a model that is substantially more powerful for source code than traditional language models, and proves surprisingly complementary with deep learning models.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4FD1998-F6E5-44E4-98C2-E7BC4BC1EEC4}"/>
              </a:ext>
            </a:extLst>
          </p:cNvPr>
          <p:cNvSpPr>
            <a:spLocks noGrp="1"/>
          </p:cNvSpPr>
          <p:nvPr>
            <p:ph type="body" idx="1"/>
          </p:nvPr>
        </p:nvSpPr>
        <p:spPr/>
        <p:txBody>
          <a:bodyPr/>
          <a:lstStyle/>
          <a:p>
            <a:endParaRPr lang="en-US" dirty="0"/>
          </a:p>
          <a:p>
            <a:endParaRPr lang="en-US" dirty="0"/>
          </a:p>
          <a:p>
            <a:r>
              <a:rPr lang="en-US" dirty="0"/>
              <a:t>Note: in our paper we compare a wide variety of smoothing techniques and find surprising differences with NLP</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75FE764-1720-473E-B983-E1921191E7DA}"/>
              </a:ext>
            </a:extLst>
          </p:cNvPr>
          <p:cNvSpPr>
            <a:spLocks noGrp="1"/>
          </p:cNvSpPr>
          <p:nvPr>
            <p:ph type="body" idx="1"/>
          </p:nvPr>
        </p:nvSpPr>
        <p:spPr/>
        <p:txBody>
          <a:bodyPr/>
          <a:lstStyle/>
          <a:p>
            <a:endParaRPr lang="en-US" dirty="0"/>
          </a:p>
          <a:p>
            <a:endParaRPr lang="en-US" dirty="0"/>
          </a:p>
          <a:p>
            <a:r>
              <a:rPr lang="en-US" dirty="0"/>
              <a:t>Note: you can stack these too.</a:t>
            </a:r>
          </a:p>
          <a:p>
            <a:endParaRPr lang="en-US" dirty="0"/>
          </a:p>
          <a:p>
            <a:r>
              <a:rPr lang="en-US" dirty="0"/>
              <a:t>Note: we use both a one-layer 300-dim network and a 2-layer 650 dim network. The latter took about 1 day to train on the 16M tokens.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8294CF32-01E8-4EE6-807E-8D42E7570ECD}"/>
              </a:ext>
            </a:extLst>
          </p:cNvPr>
          <p:cNvSpPr>
            <a:spLocks noGrp="1"/>
          </p:cNvSpPr>
          <p:nvPr>
            <p:ph type="body" idx="1"/>
          </p:nvPr>
        </p:nvSpPr>
        <p:spPr/>
        <p:txBody>
          <a:bodyPr/>
          <a:lstStyle/>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544F5E4-A2DE-4DD4-901D-CDE7A741B70F}"/>
              </a:ext>
            </a:extLst>
          </p:cNvPr>
          <p:cNvSpPr>
            <a:spLocks noGrp="1"/>
          </p:cNvSpPr>
          <p:nvPr>
            <p:ph type="body" idx="1"/>
          </p:nvPr>
        </p:nvSpPr>
        <p:spPr/>
        <p:txBody>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662DF66-40BB-491A-A017-6F412B158E58}" type="datetimeFigureOut">
              <a:rPr lang="en-US" smtClean="0"/>
              <a:t>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1A9838-9569-4ADC-B35C-934E5A981CE0}" type="slidenum">
              <a:rPr lang="en-US" smtClean="0"/>
              <a:t>‹#›</a:t>
            </a:fld>
            <a:endParaRPr lang="en-US"/>
          </a:p>
        </p:txBody>
      </p:sp>
    </p:spTree>
    <p:extLst>
      <p:ext uri="{BB962C8B-B14F-4D97-AF65-F5344CB8AC3E}">
        <p14:creationId xmlns:p14="http://schemas.microsoft.com/office/powerpoint/2010/main" val="2719435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62DF66-40BB-491A-A017-6F412B158E58}" type="datetimeFigureOut">
              <a:rPr lang="en-US" smtClean="0"/>
              <a:t>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1A9838-9569-4ADC-B35C-934E5A981CE0}" type="slidenum">
              <a:rPr lang="en-US" smtClean="0"/>
              <a:t>‹#›</a:t>
            </a:fld>
            <a:endParaRPr lang="en-US"/>
          </a:p>
        </p:txBody>
      </p:sp>
    </p:spTree>
    <p:extLst>
      <p:ext uri="{BB962C8B-B14F-4D97-AF65-F5344CB8AC3E}">
        <p14:creationId xmlns:p14="http://schemas.microsoft.com/office/powerpoint/2010/main" val="25917684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62DF66-40BB-491A-A017-6F412B158E58}" type="datetimeFigureOut">
              <a:rPr lang="en-US" smtClean="0"/>
              <a:t>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1A9838-9569-4ADC-B35C-934E5A981CE0}" type="slidenum">
              <a:rPr lang="en-US" smtClean="0"/>
              <a:t>‹#›</a:t>
            </a:fld>
            <a:endParaRPr lang="en-US"/>
          </a:p>
        </p:txBody>
      </p:sp>
    </p:spTree>
    <p:extLst>
      <p:ext uri="{BB962C8B-B14F-4D97-AF65-F5344CB8AC3E}">
        <p14:creationId xmlns:p14="http://schemas.microsoft.com/office/powerpoint/2010/main" val="1733706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62DF66-40BB-491A-A017-6F412B158E58}" type="datetimeFigureOut">
              <a:rPr lang="en-US" smtClean="0"/>
              <a:t>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1A9838-9569-4ADC-B35C-934E5A981CE0}" type="slidenum">
              <a:rPr lang="en-US" smtClean="0"/>
              <a:t>‹#›</a:t>
            </a:fld>
            <a:endParaRPr lang="en-US"/>
          </a:p>
        </p:txBody>
      </p:sp>
    </p:spTree>
    <p:extLst>
      <p:ext uri="{BB962C8B-B14F-4D97-AF65-F5344CB8AC3E}">
        <p14:creationId xmlns:p14="http://schemas.microsoft.com/office/powerpoint/2010/main" val="3295223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662DF66-40BB-491A-A017-6F412B158E58}" type="datetimeFigureOut">
              <a:rPr lang="en-US" smtClean="0"/>
              <a:t>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1A9838-9569-4ADC-B35C-934E5A981CE0}" type="slidenum">
              <a:rPr lang="en-US" smtClean="0"/>
              <a:t>‹#›</a:t>
            </a:fld>
            <a:endParaRPr lang="en-US"/>
          </a:p>
        </p:txBody>
      </p:sp>
    </p:spTree>
    <p:extLst>
      <p:ext uri="{BB962C8B-B14F-4D97-AF65-F5344CB8AC3E}">
        <p14:creationId xmlns:p14="http://schemas.microsoft.com/office/powerpoint/2010/main" val="860143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662DF66-40BB-491A-A017-6F412B158E58}" type="datetimeFigureOut">
              <a:rPr lang="en-US" smtClean="0"/>
              <a:t>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1A9838-9569-4ADC-B35C-934E5A981CE0}" type="slidenum">
              <a:rPr lang="en-US" smtClean="0"/>
              <a:t>‹#›</a:t>
            </a:fld>
            <a:endParaRPr lang="en-US"/>
          </a:p>
        </p:txBody>
      </p:sp>
    </p:spTree>
    <p:extLst>
      <p:ext uri="{BB962C8B-B14F-4D97-AF65-F5344CB8AC3E}">
        <p14:creationId xmlns:p14="http://schemas.microsoft.com/office/powerpoint/2010/main" val="608934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662DF66-40BB-491A-A017-6F412B158E58}" type="datetimeFigureOut">
              <a:rPr lang="en-US" smtClean="0"/>
              <a:t>1/9/2017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1A9838-9569-4ADC-B35C-934E5A981CE0}" type="slidenum">
              <a:rPr lang="en-US" smtClean="0"/>
              <a:t>‹#›</a:t>
            </a:fld>
            <a:endParaRPr lang="en-US"/>
          </a:p>
        </p:txBody>
      </p:sp>
    </p:spTree>
    <p:extLst>
      <p:ext uri="{BB962C8B-B14F-4D97-AF65-F5344CB8AC3E}">
        <p14:creationId xmlns:p14="http://schemas.microsoft.com/office/powerpoint/2010/main" val="2420141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662DF66-40BB-491A-A017-6F412B158E58}" type="datetimeFigureOut">
              <a:rPr lang="en-US" smtClean="0"/>
              <a:t>1/9/2017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1A9838-9569-4ADC-B35C-934E5A981CE0}" type="slidenum">
              <a:rPr lang="en-US" smtClean="0"/>
              <a:t>‹#›</a:t>
            </a:fld>
            <a:endParaRPr lang="en-US"/>
          </a:p>
        </p:txBody>
      </p:sp>
    </p:spTree>
    <p:extLst>
      <p:ext uri="{BB962C8B-B14F-4D97-AF65-F5344CB8AC3E}">
        <p14:creationId xmlns:p14="http://schemas.microsoft.com/office/powerpoint/2010/main" val="1118149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62DF66-40BB-491A-A017-6F412B158E58}" type="datetimeFigureOut">
              <a:rPr lang="en-US" smtClean="0"/>
              <a:t>1/9/2017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1A9838-9569-4ADC-B35C-934E5A981CE0}" type="slidenum">
              <a:rPr lang="en-US" smtClean="0"/>
              <a:t>‹#›</a:t>
            </a:fld>
            <a:endParaRPr lang="en-US"/>
          </a:p>
        </p:txBody>
      </p:sp>
    </p:spTree>
    <p:extLst>
      <p:ext uri="{BB962C8B-B14F-4D97-AF65-F5344CB8AC3E}">
        <p14:creationId xmlns:p14="http://schemas.microsoft.com/office/powerpoint/2010/main" val="207099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662DF66-40BB-491A-A017-6F412B158E58}" type="datetimeFigureOut">
              <a:rPr lang="en-US" smtClean="0"/>
              <a:t>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1A9838-9569-4ADC-B35C-934E5A981CE0}" type="slidenum">
              <a:rPr lang="en-US" smtClean="0"/>
              <a:t>‹#›</a:t>
            </a:fld>
            <a:endParaRPr lang="en-US"/>
          </a:p>
        </p:txBody>
      </p:sp>
    </p:spTree>
    <p:extLst>
      <p:ext uri="{BB962C8B-B14F-4D97-AF65-F5344CB8AC3E}">
        <p14:creationId xmlns:p14="http://schemas.microsoft.com/office/powerpoint/2010/main" val="2722835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662DF66-40BB-491A-A017-6F412B158E58}" type="datetimeFigureOut">
              <a:rPr lang="en-US" smtClean="0"/>
              <a:t>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1A9838-9569-4ADC-B35C-934E5A981CE0}" type="slidenum">
              <a:rPr lang="en-US" smtClean="0"/>
              <a:t>‹#›</a:t>
            </a:fld>
            <a:endParaRPr lang="en-US"/>
          </a:p>
        </p:txBody>
      </p:sp>
    </p:spTree>
    <p:extLst>
      <p:ext uri="{BB962C8B-B14F-4D97-AF65-F5344CB8AC3E}">
        <p14:creationId xmlns:p14="http://schemas.microsoft.com/office/powerpoint/2010/main" val="242772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62DF66-40BB-491A-A017-6F412B158E58}" type="datetimeFigureOut">
              <a:rPr lang="en-US" smtClean="0"/>
              <a:t>1/9/2017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1A9838-9569-4ADC-B35C-934E5A981CE0}" type="slidenum">
              <a:rPr lang="en-US" smtClean="0"/>
              <a:t>‹#›</a:t>
            </a:fld>
            <a:endParaRPr lang="en-US"/>
          </a:p>
        </p:txBody>
      </p:sp>
    </p:spTree>
    <p:extLst>
      <p:ext uri="{BB962C8B-B14F-4D97-AF65-F5344CB8AC3E}">
        <p14:creationId xmlns:p14="http://schemas.microsoft.com/office/powerpoint/2010/main" val="20600672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5.png"/><Relationship Id="rId7"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11.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6.xml"/><Relationship Id="rId9" Type="http://schemas.openxmlformats.org/officeDocument/2006/relationships/image" Target="../media/image67.png"/></Relationships>
</file>

<file path=ppt/slides/_rels/slide1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67.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1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67.png"/><Relationship Id="rId4" Type="http://schemas.openxmlformats.org/officeDocument/2006/relationships/image" Target="../media/image14.svg"/></Relationships>
</file>

<file path=ppt/slides/_rels/slide15.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67.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70.png"/></Relationships>
</file>

<file path=ppt/slides/_rels/slide16.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3.png"/><Relationship Id="rId7" Type="http://schemas.openxmlformats.org/officeDocument/2006/relationships/image" Target="../media/image21.png"/><Relationship Id="rId2" Type="http://schemas.openxmlformats.org/officeDocument/2006/relationships/notesSlide" Target="../notesSlides/notesSlide14.xml"/><Relationship Id="rId16" Type="http://schemas.openxmlformats.org/officeDocument/2006/relationships/image" Target="../media/image71.png"/><Relationship Id="rId1" Type="http://schemas.openxmlformats.org/officeDocument/2006/relationships/slideLayout" Target="../slideLayouts/slideLayout6.xml"/><Relationship Id="rId6" Type="http://schemas.openxmlformats.org/officeDocument/2006/relationships/image" Target="../media/image16.svg"/><Relationship Id="rId5" Type="http://schemas.openxmlformats.org/officeDocument/2006/relationships/image" Target="../media/image15.png"/><Relationship Id="rId15" Type="http://schemas.openxmlformats.org/officeDocument/2006/relationships/image" Target="../media/image70.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67.png"/></Relationships>
</file>

<file path=ppt/slides/_rels/slide17.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67.png"/><Relationship Id="rId3" Type="http://schemas.openxmlformats.org/officeDocument/2006/relationships/image" Target="../media/image13.png"/><Relationship Id="rId7" Type="http://schemas.openxmlformats.org/officeDocument/2006/relationships/image" Target="../media/image21.png"/><Relationship Id="rId12"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6.svg"/><Relationship Id="rId11" Type="http://schemas.openxmlformats.org/officeDocument/2006/relationships/image" Target="../media/image70.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67.png"/><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7"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61.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hyperlink" Target="http://www.github.com/SLP-Team/SLP-Core"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27.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chart" Target="../charts/chart1.xml"/><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chart" Target="../charts/chart3.xml"/><Relationship Id="rId7"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9.gif"/><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hyperlink" Target="http://www.github.com/SLP-Team/SLP-Core" TargetMode="Externa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9.pn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C287625-12F4-4B3E-AAC7-00CE828F23D4}"/>
              </a:ext>
            </a:extLst>
          </p:cNvPr>
          <p:cNvGrpSpPr/>
          <p:nvPr/>
        </p:nvGrpSpPr>
        <p:grpSpPr>
          <a:xfrm>
            <a:off x="0" y="-6293"/>
            <a:ext cx="9160788" cy="6870591"/>
            <a:chOff x="0" y="-6293"/>
            <a:chExt cx="9160788" cy="6870591"/>
          </a:xfrm>
        </p:grpSpPr>
        <p:pic>
          <p:nvPicPr>
            <p:cNvPr id="6" name="Picture 2" descr="Image result for nested">
              <a:extLst>
                <a:ext uri="{FF2B5EF4-FFF2-40B4-BE49-F238E27FC236}">
                  <a16:creationId xmlns:a16="http://schemas.microsoft.com/office/drawing/2014/main" id="{0BE08C17-64AD-42EA-A34E-FA8893C6F71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0" y="-6293"/>
              <a:ext cx="9160788" cy="687059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632E1B8-57B0-40B0-A389-7245F10F2684}"/>
                </a:ext>
              </a:extLst>
            </p:cNvPr>
            <p:cNvSpPr/>
            <p:nvPr/>
          </p:nvSpPr>
          <p:spPr>
            <a:xfrm>
              <a:off x="0" y="-6292"/>
              <a:ext cx="9160788" cy="6864292"/>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5FA03CF-9207-45D2-98DF-3ECA43370E92}"/>
              </a:ext>
            </a:extLst>
          </p:cNvPr>
          <p:cNvSpPr>
            <a:spLocks noGrp="1"/>
          </p:cNvSpPr>
          <p:nvPr>
            <p:ph type="ctrTitle"/>
          </p:nvPr>
        </p:nvSpPr>
        <p:spPr>
          <a:xfrm>
            <a:off x="685800" y="1122363"/>
            <a:ext cx="7772400" cy="2387600"/>
          </a:xfrm>
        </p:spPr>
        <p:txBody>
          <a:bodyPr>
            <a:normAutofit fontScale="90000"/>
          </a:bodyPr>
          <a:lstStyle/>
          <a:p>
            <a:r>
              <a:rPr lang="en-US" b="1" dirty="0"/>
              <a:t>Are </a:t>
            </a:r>
            <a:r>
              <a:rPr lang="en-US" b="1" dirty="0">
                <a:solidFill>
                  <a:srgbClr val="00B050"/>
                </a:solidFill>
              </a:rPr>
              <a:t>Deep Neural Networks </a:t>
            </a:r>
            <a:r>
              <a:rPr lang="en-US" b="1" dirty="0"/>
              <a:t>the best choice for modeling </a:t>
            </a:r>
            <a:r>
              <a:rPr lang="en-US" b="1" dirty="0">
                <a:solidFill>
                  <a:srgbClr val="0070C0"/>
                </a:solidFill>
              </a:rPr>
              <a:t>Source Code</a:t>
            </a:r>
            <a:r>
              <a:rPr lang="en-US" b="1" dirty="0"/>
              <a:t>?</a:t>
            </a:r>
          </a:p>
        </p:txBody>
      </p:sp>
      <p:sp>
        <p:nvSpPr>
          <p:cNvPr id="3" name="Subtitle 2">
            <a:extLst>
              <a:ext uri="{FF2B5EF4-FFF2-40B4-BE49-F238E27FC236}">
                <a16:creationId xmlns:a16="http://schemas.microsoft.com/office/drawing/2014/main" id="{01F26C9B-ACD3-4A19-9750-DC6DD389BCEB}"/>
              </a:ext>
            </a:extLst>
          </p:cNvPr>
          <p:cNvSpPr>
            <a:spLocks noGrp="1"/>
          </p:cNvSpPr>
          <p:nvPr>
            <p:ph type="subTitle" idx="1"/>
          </p:nvPr>
        </p:nvSpPr>
        <p:spPr>
          <a:xfrm>
            <a:off x="914401" y="4137103"/>
            <a:ext cx="7424256" cy="2246920"/>
          </a:xfrm>
        </p:spPr>
        <p:txBody>
          <a:bodyPr>
            <a:normAutofit fontScale="92500" lnSpcReduction="10000"/>
          </a:bodyPr>
          <a:lstStyle/>
          <a:p>
            <a:pPr algn="l"/>
            <a:r>
              <a:rPr lang="en-US" u="sng" dirty="0"/>
              <a:t>Vincent J. Hellendoorn</a:t>
            </a:r>
            <a:r>
              <a:rPr lang="en-US" dirty="0"/>
              <a:t> &amp; </a:t>
            </a:r>
            <a:r>
              <a:rPr lang="en-US" dirty="0" err="1"/>
              <a:t>Premkumar</a:t>
            </a:r>
            <a:r>
              <a:rPr lang="en-US" dirty="0"/>
              <a:t> T. </a:t>
            </a:r>
            <a:r>
              <a:rPr lang="en-US" dirty="0" err="1"/>
              <a:t>Devanbu</a:t>
            </a:r>
            <a:endParaRPr lang="en-US" dirty="0"/>
          </a:p>
          <a:p>
            <a:pPr algn="r"/>
            <a:endParaRPr lang="en-US" dirty="0"/>
          </a:p>
          <a:p>
            <a:pPr algn="r"/>
            <a:r>
              <a:rPr lang="en-US" dirty="0"/>
              <a:t>University of California, Davis</a:t>
            </a:r>
          </a:p>
          <a:p>
            <a:pPr algn="r"/>
            <a:endParaRPr lang="en-US" dirty="0"/>
          </a:p>
          <a:p>
            <a:pPr algn="r"/>
            <a:r>
              <a:rPr lang="en-US" sz="1800" dirty="0"/>
              <a:t>Conference on the Foundations of Software Engineering</a:t>
            </a:r>
          </a:p>
          <a:p>
            <a:pPr algn="r"/>
            <a:r>
              <a:rPr lang="en-US" sz="1800" dirty="0"/>
              <a:t>Paderborn, Germany, September 8, 2017</a:t>
            </a:r>
          </a:p>
        </p:txBody>
      </p:sp>
    </p:spTree>
    <p:extLst>
      <p:ext uri="{BB962C8B-B14F-4D97-AF65-F5344CB8AC3E}">
        <p14:creationId xmlns:p14="http://schemas.microsoft.com/office/powerpoint/2010/main" val="23039323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Image result for winds in upper atmosphere">
            <a:extLst>
              <a:ext uri="{FF2B5EF4-FFF2-40B4-BE49-F238E27FC236}">
                <a16:creationId xmlns:a16="http://schemas.microsoft.com/office/drawing/2014/main" id="{D3FC89FE-FCBA-4721-A420-F5E03692B613}"/>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l="333" t="9588" b="7236"/>
          <a:stretch/>
        </p:blipFill>
        <p:spPr bwMode="auto">
          <a:xfrm>
            <a:off x="-1"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E281D753-FCCD-45FB-9655-C30EA163D35E}"/>
              </a:ext>
            </a:extLst>
          </p:cNvPr>
          <p:cNvSpPr txBox="1">
            <a:spLocks/>
          </p:cNvSpPr>
          <p:nvPr/>
        </p:nvSpPr>
        <p:spPr>
          <a:xfrm>
            <a:off x="781050" y="509137"/>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b="1" dirty="0">
                <a:solidFill>
                  <a:schemeClr val="bg1"/>
                </a:solidFill>
              </a:rPr>
              <a:t>Evaluating Models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445ED4C-FA13-4FBA-9A85-DDCAB399E880}"/>
                  </a:ext>
                </a:extLst>
              </p:cNvPr>
              <p:cNvSpPr txBox="1"/>
              <p:nvPr/>
            </p:nvSpPr>
            <p:spPr>
              <a:xfrm flipH="1">
                <a:off x="295680" y="2067352"/>
                <a:ext cx="8635944" cy="1664430"/>
              </a:xfrm>
              <a:prstGeom prst="rect">
                <a:avLst/>
              </a:prstGeom>
              <a:solidFill>
                <a:schemeClr val="tx1">
                  <a:alpha val="70000"/>
                </a:schemeClr>
              </a:solidFill>
              <a:ln w="76200">
                <a:solidFill>
                  <a:schemeClr val="bg1"/>
                </a:solidFill>
              </a:ln>
            </p:spPr>
            <p:txBody>
              <a:bodyPr wrap="square" rtlCol="0">
                <a:spAutoFit/>
              </a:bodyPr>
              <a:lstStyle/>
              <a:p>
                <a:r>
                  <a:rPr lang="en-US" sz="4000" b="1" dirty="0">
                    <a:solidFill>
                      <a:schemeClr val="bg1"/>
                    </a:solidFill>
                  </a:rPr>
                  <a:t> Entropy (intrinsic):</a:t>
                </a:r>
                <a:endParaRPr lang="en-US" sz="4000" dirty="0">
                  <a:solidFill>
                    <a:schemeClr val="bg1"/>
                  </a:solidFill>
                </a:endParaRPr>
              </a:p>
              <a:p>
                <a:endParaRPr lang="en-US" sz="2800" b="1" dirty="0">
                  <a:solidFill>
                    <a:schemeClr val="accent1"/>
                  </a:solidFill>
                </a:endParaRPr>
              </a:p>
              <a:p>
                <a:pPr/>
                <a14:m>
                  <m:oMathPara xmlns:m="http://schemas.openxmlformats.org/officeDocument/2006/math">
                    <m:oMathParaPr>
                      <m:jc m:val="left"/>
                    </m:oMathParaPr>
                    <m:oMath xmlns:m="http://schemas.openxmlformats.org/officeDocument/2006/math">
                      <m:r>
                        <a:rPr lang="en-US" sz="2800" b="0" i="1" smtClean="0">
                          <a:solidFill>
                            <a:schemeClr val="bg1"/>
                          </a:solidFill>
                          <a:latin typeface="Cambria Math" panose="02040503050406030204" pitchFamily="18" charset="0"/>
                        </a:rPr>
                        <m:t> </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𝐻</m:t>
                          </m:r>
                        </m:e>
                        <m:sub>
                          <m:r>
                            <a:rPr lang="en-US" sz="2800" b="0" i="1" smtClean="0">
                              <a:solidFill>
                                <a:schemeClr val="bg1"/>
                              </a:solidFill>
                              <a:latin typeface="Cambria Math" panose="02040503050406030204" pitchFamily="18" charset="0"/>
                            </a:rPr>
                            <m:t>𝑝</m:t>
                          </m:r>
                        </m:sub>
                      </m:sSub>
                      <m:d>
                        <m:dPr>
                          <m:endChr m:val="|"/>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m:t>
                          </m:r>
                          <m:r>
                            <m:rPr>
                              <m:nor/>
                            </m:rPr>
                            <a:rPr lang="en-US" sz="2800" b="0" i="0" smtClean="0">
                              <a:solidFill>
                                <a:schemeClr val="bg1"/>
                              </a:solidFill>
                              <a:latin typeface="Cambria Math" panose="02040503050406030204" pitchFamily="18" charset="0"/>
                            </a:rPr>
                            <m:t>Fransisco</m:t>
                          </m:r>
                          <m:r>
                            <m:rPr>
                              <m:nor/>
                            </m:rPr>
                            <a:rPr lang="en-US" sz="2800" b="0" i="0" smtClean="0">
                              <a:solidFill>
                                <a:schemeClr val="bg1"/>
                              </a:solidFill>
                              <a:latin typeface="Cambria Math" panose="02040503050406030204" pitchFamily="18" charset="0"/>
                            </a:rPr>
                            <m:t>"</m:t>
                          </m:r>
                        </m:e>
                      </m:d>
                      <m:r>
                        <m:rPr>
                          <m:nor/>
                        </m:rPr>
                        <a:rPr lang="en-US" sz="2800" b="0" i="0" smtClean="0">
                          <a:solidFill>
                            <a:schemeClr val="bg1"/>
                          </a:solidFill>
                          <a:latin typeface="Cambria Math" panose="02040503050406030204" pitchFamily="18" charset="0"/>
                        </a:rPr>
                        <m:t>"</m:t>
                      </m:r>
                      <m:r>
                        <m:rPr>
                          <m:nor/>
                        </m:rPr>
                        <a:rPr lang="en-US" sz="2800" b="0" i="0" smtClean="0">
                          <a:solidFill>
                            <a:schemeClr val="bg1"/>
                          </a:solidFill>
                          <a:latin typeface="Cambria Math" panose="02040503050406030204" pitchFamily="18" charset="0"/>
                        </a:rPr>
                        <m:t>San</m:t>
                      </m:r>
                      <m:r>
                        <a:rPr lang="en-US" sz="2800" b="0" i="1" smtClean="0">
                          <a:solidFill>
                            <a:schemeClr val="bg1"/>
                          </a:solidFill>
                          <a:latin typeface="Cambria Math" panose="02040503050406030204" pitchFamily="18" charset="0"/>
                        </a:rPr>
                        <m:t>")</m:t>
                      </m:r>
                      <m:r>
                        <a:rPr lang="en-US" sz="2800" i="1" smtClean="0">
                          <a:solidFill>
                            <a:schemeClr val="bg1"/>
                          </a:solidFill>
                          <a:latin typeface="Cambria Math" panose="02040503050406030204" pitchFamily="18" charset="0"/>
                          <a:ea typeface="Cambria Math" panose="02040503050406030204" pitchFamily="18" charset="0"/>
                        </a:rPr>
                        <m:t>=</m:t>
                      </m:r>
                      <m:r>
                        <a:rPr lang="en-US" sz="2800" b="0" i="1" smtClean="0">
                          <a:solidFill>
                            <a:schemeClr val="bg1"/>
                          </a:solidFill>
                          <a:latin typeface="Cambria Math" panose="02040503050406030204" pitchFamily="18" charset="0"/>
                          <a:ea typeface="Cambria Math" panose="02040503050406030204" pitchFamily="18" charset="0"/>
                        </a:rPr>
                        <m:t> </m:t>
                      </m:r>
                      <m:func>
                        <m:funcPr>
                          <m:ctrlPr>
                            <a:rPr lang="en-US" sz="2800" b="0" i="1" smtClean="0">
                              <a:solidFill>
                                <a:schemeClr val="bg1"/>
                              </a:solidFill>
                              <a:latin typeface="Cambria Math" panose="02040503050406030204" pitchFamily="18" charset="0"/>
                              <a:ea typeface="Cambria Math" panose="02040503050406030204" pitchFamily="18" charset="0"/>
                            </a:rPr>
                          </m:ctrlPr>
                        </m:funcPr>
                        <m:fName>
                          <m:sSub>
                            <m:sSubPr>
                              <m:ctrlPr>
                                <a:rPr lang="en-US" sz="2800" b="0" i="1" smtClean="0">
                                  <a:solidFill>
                                    <a:schemeClr val="bg1"/>
                                  </a:solidFill>
                                  <a:latin typeface="Cambria Math" panose="02040503050406030204" pitchFamily="18" charset="0"/>
                                  <a:ea typeface="Cambria Math" panose="02040503050406030204" pitchFamily="18" charset="0"/>
                                </a:rPr>
                              </m:ctrlPr>
                            </m:sSubPr>
                            <m:e>
                              <m:r>
                                <m:rPr>
                                  <m:sty m:val="p"/>
                                </m:rPr>
                                <a:rPr lang="en-US" sz="2800" b="0" i="0" smtClean="0">
                                  <a:solidFill>
                                    <a:schemeClr val="bg1"/>
                                  </a:solidFill>
                                  <a:latin typeface="Cambria Math" panose="02040503050406030204" pitchFamily="18" charset="0"/>
                                  <a:ea typeface="Cambria Math" panose="02040503050406030204" pitchFamily="18" charset="0"/>
                                </a:rPr>
                                <m:t>log</m:t>
                              </m:r>
                            </m:e>
                            <m:sub>
                              <m:r>
                                <a:rPr lang="en-US" sz="2800" b="0" i="1" smtClean="0">
                                  <a:solidFill>
                                    <a:schemeClr val="bg1"/>
                                  </a:solidFill>
                                  <a:latin typeface="Cambria Math" panose="02040503050406030204" pitchFamily="18" charset="0"/>
                                  <a:ea typeface="Cambria Math" panose="02040503050406030204" pitchFamily="18" charset="0"/>
                                </a:rPr>
                                <m:t>2</m:t>
                              </m:r>
                            </m:sub>
                          </m:sSub>
                        </m:fName>
                        <m:e>
                          <m:r>
                            <a:rPr lang="en-US" sz="2800" i="1">
                              <a:solidFill>
                                <a:schemeClr val="bg1"/>
                              </a:solidFill>
                              <a:latin typeface="Cambria Math" panose="02040503050406030204" pitchFamily="18" charset="0"/>
                              <a:ea typeface="Cambria Math" panose="02040503050406030204" pitchFamily="18" charset="0"/>
                            </a:rPr>
                            <m:t>𝑝</m:t>
                          </m:r>
                          <m:r>
                            <a:rPr lang="en-US" sz="2800" i="1">
                              <a:solidFill>
                                <a:schemeClr val="bg1"/>
                              </a:solidFill>
                              <a:latin typeface="Cambria Math" panose="02040503050406030204" pitchFamily="18" charset="0"/>
                              <a:ea typeface="Cambria Math" panose="02040503050406030204" pitchFamily="18" charset="0"/>
                            </a:rPr>
                            <m:t>("</m:t>
                          </m:r>
                          <m:r>
                            <m:rPr>
                              <m:nor/>
                            </m:rPr>
                            <a:rPr lang="en-US" sz="2800">
                              <a:solidFill>
                                <a:schemeClr val="bg1"/>
                              </a:solidFill>
                              <a:latin typeface="Cambria Math" panose="02040503050406030204" pitchFamily="18" charset="0"/>
                            </a:rPr>
                            <m:t>Fransisco</m:t>
                          </m:r>
                          <m:r>
                            <a:rPr lang="en-US" sz="2800" i="1">
                              <a:solidFill>
                                <a:schemeClr val="bg1"/>
                              </a:solidFill>
                              <a:latin typeface="Cambria Math" panose="02040503050406030204" pitchFamily="18" charset="0"/>
                              <a:ea typeface="Cambria Math" panose="02040503050406030204" pitchFamily="18" charset="0"/>
                            </a:rPr>
                            <m:t>" | </m:t>
                          </m:r>
                          <m:r>
                            <a:rPr lang="en-US" sz="2800" b="0" i="1" smtClean="0">
                              <a:solidFill>
                                <a:schemeClr val="bg1"/>
                              </a:solidFill>
                              <a:latin typeface="Cambria Math" panose="02040503050406030204" pitchFamily="18" charset="0"/>
                              <a:ea typeface="Cambria Math" panose="02040503050406030204" pitchFamily="18" charset="0"/>
                            </a:rPr>
                            <m:t>"</m:t>
                          </m:r>
                          <m:r>
                            <m:rPr>
                              <m:nor/>
                            </m:rPr>
                            <a:rPr lang="en-US" sz="2800">
                              <a:solidFill>
                                <a:schemeClr val="bg1"/>
                              </a:solidFill>
                              <a:latin typeface="Cambria Math" panose="02040503050406030204" pitchFamily="18" charset="0"/>
                            </a:rPr>
                            <m:t>San</m:t>
                          </m:r>
                        </m:e>
                      </m:func>
                      <m:r>
                        <a:rPr lang="en-US" sz="2800" b="0" i="1" smtClean="0">
                          <a:solidFill>
                            <a:schemeClr val="bg1"/>
                          </a:solidFill>
                          <a:latin typeface="Cambria Math" panose="02040503050406030204" pitchFamily="18" charset="0"/>
                          <a:ea typeface="Cambria Math" panose="02040503050406030204" pitchFamily="18" charset="0"/>
                        </a:rPr>
                        <m:t>")</m:t>
                      </m:r>
                    </m:oMath>
                  </m:oMathPara>
                </a14:m>
                <a:endParaRPr lang="en-US" sz="2400" dirty="0">
                  <a:solidFill>
                    <a:schemeClr val="bg1"/>
                  </a:solidFill>
                </a:endParaRPr>
              </a:p>
            </p:txBody>
          </p:sp>
        </mc:Choice>
        <mc:Fallback xmlns="">
          <p:sp>
            <p:nvSpPr>
              <p:cNvPr id="6" name="TextBox 5">
                <a:extLst>
                  <a:ext uri="{FF2B5EF4-FFF2-40B4-BE49-F238E27FC236}">
                    <a16:creationId xmlns:a16="http://schemas.microsoft.com/office/drawing/2014/main" id="{5445ED4C-FA13-4FBA-9A85-DDCAB399E880}"/>
                  </a:ext>
                </a:extLst>
              </p:cNvPr>
              <p:cNvSpPr txBox="1">
                <a:spLocks noRot="1" noChangeAspect="1" noMove="1" noResize="1" noEditPoints="1" noAdjustHandles="1" noChangeArrowheads="1" noChangeShapeType="1" noTextEdit="1"/>
              </p:cNvSpPr>
              <p:nvPr/>
            </p:nvSpPr>
            <p:spPr>
              <a:xfrm flipH="1">
                <a:off x="295680" y="2067352"/>
                <a:ext cx="8635944" cy="1664430"/>
              </a:xfrm>
              <a:prstGeom prst="rect">
                <a:avLst/>
              </a:prstGeom>
              <a:blipFill>
                <a:blip r:embed="rId7"/>
                <a:stretch>
                  <a:fillRect l="-770" t="-4196"/>
                </a:stretch>
              </a:blipFill>
              <a:ln w="76200">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398697B-C890-4EF7-909F-D3F4CC4EB389}"/>
                  </a:ext>
                </a:extLst>
              </p:cNvPr>
              <p:cNvSpPr txBox="1"/>
              <p:nvPr/>
            </p:nvSpPr>
            <p:spPr>
              <a:xfrm flipH="1">
                <a:off x="295680" y="4190148"/>
                <a:ext cx="8635944" cy="1538883"/>
              </a:xfrm>
              <a:prstGeom prst="rect">
                <a:avLst/>
              </a:prstGeom>
              <a:solidFill>
                <a:schemeClr val="tx1">
                  <a:alpha val="70000"/>
                </a:schemeClr>
              </a:solidFill>
              <a:ln w="76200">
                <a:solidFill>
                  <a:schemeClr val="bg1"/>
                </a:solidFill>
              </a:ln>
            </p:spPr>
            <p:txBody>
              <a:bodyPr wrap="square" rtlCol="0">
                <a:spAutoFit/>
              </a:bodyPr>
              <a:lstStyle/>
              <a:p>
                <a:r>
                  <a:rPr lang="en-US" sz="4000" b="1" dirty="0">
                    <a:solidFill>
                      <a:schemeClr val="bg1"/>
                    </a:solidFill>
                  </a:rPr>
                  <a:t> Mean Reciprocal Ranking (extrinsic):</a:t>
                </a:r>
                <a:br>
                  <a:rPr lang="en-US" sz="2800" b="1" dirty="0">
                    <a:solidFill>
                      <a:schemeClr val="bg1"/>
                    </a:solidFill>
                  </a:rPr>
                </a:br>
                <a:r>
                  <a:rPr lang="en-US" sz="1600" b="1" dirty="0">
                    <a:solidFill>
                      <a:schemeClr val="bg1"/>
                    </a:solidFill>
                  </a:rPr>
                  <a:t> </a:t>
                </a:r>
                <a:endParaRPr lang="en-US" sz="2800" dirty="0">
                  <a:solidFill>
                    <a:schemeClr val="bg1"/>
                  </a:solidFill>
                </a:endParaRPr>
              </a:p>
              <a:p>
                <a:pPr/>
                <a14:m>
                  <m:oMathPara xmlns:m="http://schemas.openxmlformats.org/officeDocument/2006/math">
                    <m:oMathParaPr>
                      <m:jc m:val="left"/>
                    </m:oMathParaPr>
                    <m:oMath xmlns:m="http://schemas.openxmlformats.org/officeDocument/2006/math">
                      <m:r>
                        <a:rPr lang="en-US" sz="2800" b="0" i="1" smtClean="0">
                          <a:solidFill>
                            <a:schemeClr val="bg1"/>
                          </a:solidFill>
                          <a:latin typeface="Cambria Math" panose="02040503050406030204" pitchFamily="18" charset="0"/>
                        </a:rPr>
                        <m:t> </m:t>
                      </m:r>
                      <m:r>
                        <a:rPr lang="en-US" sz="2800" b="0" i="1" smtClean="0">
                          <a:solidFill>
                            <a:schemeClr val="bg1"/>
                          </a:solidFill>
                          <a:latin typeface="Cambria Math" panose="02040503050406030204" pitchFamily="18" charset="0"/>
                        </a:rPr>
                        <m:t>𝑀𝑅𝑅</m:t>
                      </m:r>
                      <m:d>
                        <m:dPr>
                          <m:endChr m:val="|"/>
                          <m:ctrlPr>
                            <a:rPr lang="en-US" sz="2800" i="1">
                              <a:solidFill>
                                <a:schemeClr val="bg1"/>
                              </a:solidFill>
                              <a:latin typeface="Cambria Math" panose="02040503050406030204" pitchFamily="18" charset="0"/>
                            </a:rPr>
                          </m:ctrlPr>
                        </m:dPr>
                        <m:e>
                          <m:r>
                            <a:rPr lang="en-US" sz="2800" i="1">
                              <a:solidFill>
                                <a:schemeClr val="bg1"/>
                              </a:solidFill>
                              <a:latin typeface="Cambria Math" panose="02040503050406030204" pitchFamily="18" charset="0"/>
                            </a:rPr>
                            <m:t>"</m:t>
                          </m:r>
                          <m:r>
                            <m:rPr>
                              <m:nor/>
                            </m:rPr>
                            <a:rPr lang="en-US" sz="2800">
                              <a:solidFill>
                                <a:schemeClr val="bg1"/>
                              </a:solidFill>
                              <a:latin typeface="Cambria Math" panose="02040503050406030204" pitchFamily="18" charset="0"/>
                            </a:rPr>
                            <m:t>Fransisco</m:t>
                          </m:r>
                          <m:r>
                            <m:rPr>
                              <m:nor/>
                            </m:rPr>
                            <a:rPr lang="en-US" sz="2800">
                              <a:solidFill>
                                <a:schemeClr val="bg1"/>
                              </a:solidFill>
                              <a:latin typeface="Cambria Math" panose="02040503050406030204" pitchFamily="18" charset="0"/>
                            </a:rPr>
                            <m:t>"</m:t>
                          </m:r>
                        </m:e>
                      </m:d>
                      <m:r>
                        <m:rPr>
                          <m:nor/>
                        </m:rPr>
                        <a:rPr lang="en-US" sz="2800">
                          <a:solidFill>
                            <a:schemeClr val="bg1"/>
                          </a:solidFill>
                          <a:latin typeface="Cambria Math" panose="02040503050406030204" pitchFamily="18" charset="0"/>
                        </a:rPr>
                        <m:t>"</m:t>
                      </m:r>
                      <m:r>
                        <m:rPr>
                          <m:nor/>
                        </m:rPr>
                        <a:rPr lang="en-US" sz="2800">
                          <a:solidFill>
                            <a:schemeClr val="bg1"/>
                          </a:solidFill>
                          <a:latin typeface="Cambria Math" panose="02040503050406030204" pitchFamily="18" charset="0"/>
                        </a:rPr>
                        <m:t>San</m:t>
                      </m:r>
                      <m:r>
                        <a:rPr lang="en-US" sz="2800" i="1">
                          <a:solidFill>
                            <a:schemeClr val="bg1"/>
                          </a:solidFill>
                          <a:latin typeface="Cambria Math" panose="02040503050406030204" pitchFamily="18" charset="0"/>
                        </a:rPr>
                        <m:t>")</m:t>
                      </m:r>
                      <m:r>
                        <a:rPr lang="en-US" sz="2800" i="1" smtClean="0">
                          <a:solidFill>
                            <a:schemeClr val="bg1"/>
                          </a:solidFill>
                          <a:latin typeface="Cambria Math" panose="02040503050406030204" pitchFamily="18" charset="0"/>
                          <a:ea typeface="Cambria Math" panose="02040503050406030204" pitchFamily="18" charset="0"/>
                        </a:rPr>
                        <m:t>=</m:t>
                      </m:r>
                      <m:r>
                        <a:rPr lang="en-US" sz="2800" b="0" i="1" smtClean="0">
                          <a:solidFill>
                            <a:schemeClr val="bg1"/>
                          </a:solidFill>
                          <a:latin typeface="Cambria Math" panose="02040503050406030204" pitchFamily="18" charset="0"/>
                          <a:ea typeface="Cambria Math" panose="02040503050406030204" pitchFamily="18" charset="0"/>
                        </a:rPr>
                        <m:t>1/</m:t>
                      </m:r>
                      <m:r>
                        <a:rPr lang="en-US" sz="2800" b="0" i="1" smtClean="0">
                          <a:solidFill>
                            <a:schemeClr val="bg1"/>
                          </a:solidFill>
                          <a:latin typeface="Cambria Math" panose="02040503050406030204" pitchFamily="18" charset="0"/>
                          <a:ea typeface="Cambria Math" panose="02040503050406030204" pitchFamily="18" charset="0"/>
                        </a:rPr>
                        <m:t>𝑟𝑎𝑛𝑘</m:t>
                      </m:r>
                      <m:d>
                        <m:dPr>
                          <m:endChr m:val="|"/>
                          <m:ctrlPr>
                            <a:rPr lang="en-US" sz="2800" i="1">
                              <a:solidFill>
                                <a:schemeClr val="bg1"/>
                              </a:solidFill>
                              <a:latin typeface="Cambria Math" panose="02040503050406030204" pitchFamily="18" charset="0"/>
                            </a:rPr>
                          </m:ctrlPr>
                        </m:dPr>
                        <m:e>
                          <m:r>
                            <a:rPr lang="en-US" sz="2800" i="1">
                              <a:solidFill>
                                <a:schemeClr val="bg1"/>
                              </a:solidFill>
                              <a:latin typeface="Cambria Math" panose="02040503050406030204" pitchFamily="18" charset="0"/>
                            </a:rPr>
                            <m:t>"</m:t>
                          </m:r>
                          <m:r>
                            <m:rPr>
                              <m:nor/>
                            </m:rPr>
                            <a:rPr lang="en-US" sz="2800">
                              <a:solidFill>
                                <a:schemeClr val="bg1"/>
                              </a:solidFill>
                              <a:latin typeface="Cambria Math" panose="02040503050406030204" pitchFamily="18" charset="0"/>
                            </a:rPr>
                            <m:t>Fransisco</m:t>
                          </m:r>
                          <m:r>
                            <m:rPr>
                              <m:nor/>
                            </m:rPr>
                            <a:rPr lang="en-US" sz="2800">
                              <a:solidFill>
                                <a:schemeClr val="bg1"/>
                              </a:solidFill>
                              <a:latin typeface="Cambria Math" panose="02040503050406030204" pitchFamily="18" charset="0"/>
                            </a:rPr>
                            <m:t>"</m:t>
                          </m:r>
                        </m:e>
                      </m:d>
                      <m:r>
                        <m:rPr>
                          <m:nor/>
                        </m:rPr>
                        <a:rPr lang="en-US" sz="2800">
                          <a:solidFill>
                            <a:schemeClr val="bg1"/>
                          </a:solidFill>
                          <a:latin typeface="Cambria Math" panose="02040503050406030204" pitchFamily="18" charset="0"/>
                        </a:rPr>
                        <m:t>"</m:t>
                      </m:r>
                      <m:r>
                        <m:rPr>
                          <m:nor/>
                        </m:rPr>
                        <a:rPr lang="en-US" sz="2800">
                          <a:solidFill>
                            <a:schemeClr val="bg1"/>
                          </a:solidFill>
                          <a:latin typeface="Cambria Math" panose="02040503050406030204" pitchFamily="18" charset="0"/>
                        </a:rPr>
                        <m:t>San</m:t>
                      </m:r>
                      <m:r>
                        <a:rPr lang="en-US" sz="2800" i="1">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m:t>
                      </m:r>
                    </m:oMath>
                  </m:oMathPara>
                </a14:m>
                <a:endParaRPr lang="en-US" sz="2800" dirty="0">
                  <a:solidFill>
                    <a:schemeClr val="bg1"/>
                  </a:solidFill>
                </a:endParaRPr>
              </a:p>
              <a:p>
                <a:r>
                  <a:rPr lang="en-US" sz="1000" dirty="0">
                    <a:solidFill>
                      <a:schemeClr val="bg1"/>
                    </a:solidFill>
                  </a:rPr>
                  <a:t> </a:t>
                </a:r>
                <a:endParaRPr lang="en-US" sz="2800" dirty="0">
                  <a:solidFill>
                    <a:schemeClr val="bg1"/>
                  </a:solidFill>
                </a:endParaRPr>
              </a:p>
            </p:txBody>
          </p:sp>
        </mc:Choice>
        <mc:Fallback xmlns="">
          <p:sp>
            <p:nvSpPr>
              <p:cNvPr id="9" name="TextBox 8">
                <a:extLst>
                  <a:ext uri="{FF2B5EF4-FFF2-40B4-BE49-F238E27FC236}">
                    <a16:creationId xmlns:a16="http://schemas.microsoft.com/office/drawing/2014/main" id="{B398697B-C890-4EF7-909F-D3F4CC4EB389}"/>
                  </a:ext>
                </a:extLst>
              </p:cNvPr>
              <p:cNvSpPr txBox="1">
                <a:spLocks noRot="1" noChangeAspect="1" noMove="1" noResize="1" noEditPoints="1" noAdjustHandles="1" noChangeArrowheads="1" noChangeShapeType="1" noTextEdit="1"/>
              </p:cNvSpPr>
              <p:nvPr/>
            </p:nvSpPr>
            <p:spPr>
              <a:xfrm flipH="1">
                <a:off x="295680" y="4190148"/>
                <a:ext cx="8635944" cy="1538883"/>
              </a:xfrm>
              <a:prstGeom prst="rect">
                <a:avLst/>
              </a:prstGeom>
              <a:blipFill>
                <a:blip r:embed="rId8"/>
                <a:stretch>
                  <a:fillRect l="-770" t="-4511"/>
                </a:stretch>
              </a:blipFill>
              <a:ln w="76200">
                <a:solidFill>
                  <a:schemeClr val="bg1"/>
                </a:solidFill>
              </a:ln>
            </p:spPr>
            <p:txBody>
              <a:bodyPr/>
              <a:lstStyle/>
              <a:p>
                <a:r>
                  <a:rPr lang="en-US">
                    <a:noFill/>
                  </a:rPr>
                  <a:t> </a:t>
                </a:r>
              </a:p>
            </p:txBody>
          </p:sp>
        </mc:Fallback>
      </mc:AlternateContent>
      <p:sp>
        <p:nvSpPr>
          <p:cNvPr id="7" name="Rectangle 6">
            <a:extLst>
              <a:ext uri="{FF2B5EF4-FFF2-40B4-BE49-F238E27FC236}">
                <a16:creationId xmlns:a16="http://schemas.microsoft.com/office/drawing/2014/main" id="{6309D4C1-8BEA-400B-92A2-41E5DF73F9A1}"/>
              </a:ext>
            </a:extLst>
          </p:cNvPr>
          <p:cNvSpPr/>
          <p:nvPr/>
        </p:nvSpPr>
        <p:spPr>
          <a:xfrm>
            <a:off x="3231221" y="6611779"/>
            <a:ext cx="6941305" cy="246221"/>
          </a:xfrm>
          <a:prstGeom prst="rect">
            <a:avLst/>
          </a:prstGeom>
        </p:spPr>
        <p:txBody>
          <a:bodyPr wrap="square">
            <a:spAutoFit/>
          </a:bodyPr>
          <a:lstStyle/>
          <a:p>
            <a:r>
              <a:rPr lang="en-US" sz="1000" dirty="0">
                <a:solidFill>
                  <a:schemeClr val="bg1">
                    <a:lumMod val="75000"/>
                  </a:schemeClr>
                </a:solidFill>
              </a:rPr>
              <a:t>http://2.bp.blogspot.com/-BZM7IGRktNM/Ur88sExpo3I/AAAAAAAAB7g/saooI7InCCk/s1600/jetstreamwinds.GIF</a:t>
            </a:r>
          </a:p>
        </p:txBody>
      </p:sp>
    </p:spTree>
    <p:extLst>
      <p:ext uri="{BB962C8B-B14F-4D97-AF65-F5344CB8AC3E}">
        <p14:creationId xmlns:p14="http://schemas.microsoft.com/office/powerpoint/2010/main" val="44485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Image result for winds in upper atmosphere">
            <a:extLst>
              <a:ext uri="{FF2B5EF4-FFF2-40B4-BE49-F238E27FC236}">
                <a16:creationId xmlns:a16="http://schemas.microsoft.com/office/drawing/2014/main" id="{D3FC89FE-FCBA-4721-A420-F5E03692B613}"/>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l="333" t="9588" b="7236"/>
          <a:stretch/>
        </p:blipFill>
        <p:spPr bwMode="auto">
          <a:xfrm>
            <a:off x="-1"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E281D753-FCCD-45FB-9655-C30EA163D35E}"/>
              </a:ext>
            </a:extLst>
          </p:cNvPr>
          <p:cNvSpPr txBox="1">
            <a:spLocks/>
          </p:cNvSpPr>
          <p:nvPr/>
        </p:nvSpPr>
        <p:spPr>
          <a:xfrm>
            <a:off x="781050" y="509137"/>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b="1" dirty="0">
                <a:solidFill>
                  <a:schemeClr val="bg1"/>
                </a:solidFill>
              </a:rPr>
              <a:t>Data</a:t>
            </a:r>
          </a:p>
        </p:txBody>
      </p:sp>
      <p:sp>
        <p:nvSpPr>
          <p:cNvPr id="7" name="Rectangle 6">
            <a:extLst>
              <a:ext uri="{FF2B5EF4-FFF2-40B4-BE49-F238E27FC236}">
                <a16:creationId xmlns:a16="http://schemas.microsoft.com/office/drawing/2014/main" id="{6309D4C1-8BEA-400B-92A2-41E5DF73F9A1}"/>
              </a:ext>
            </a:extLst>
          </p:cNvPr>
          <p:cNvSpPr/>
          <p:nvPr/>
        </p:nvSpPr>
        <p:spPr>
          <a:xfrm>
            <a:off x="3231221" y="6611779"/>
            <a:ext cx="6941305" cy="246221"/>
          </a:xfrm>
          <a:prstGeom prst="rect">
            <a:avLst/>
          </a:prstGeom>
        </p:spPr>
        <p:txBody>
          <a:bodyPr wrap="square">
            <a:spAutoFit/>
          </a:bodyPr>
          <a:lstStyle/>
          <a:p>
            <a:r>
              <a:rPr lang="en-US" sz="1000" dirty="0">
                <a:solidFill>
                  <a:schemeClr val="bg1">
                    <a:lumMod val="75000"/>
                  </a:schemeClr>
                </a:solidFill>
              </a:rPr>
              <a:t>http://2.bp.blogspot.com/-BZM7IGRktNM/Ur88sExpo3I/AAAAAAAAB7g/saooI7InCCk/s1600/jetstreamwinds.GIF</a:t>
            </a:r>
          </a:p>
        </p:txBody>
      </p:sp>
      <p:pic>
        <p:nvPicPr>
          <p:cNvPr id="2" name="Picture 1">
            <a:extLst>
              <a:ext uri="{FF2B5EF4-FFF2-40B4-BE49-F238E27FC236}">
                <a16:creationId xmlns:a16="http://schemas.microsoft.com/office/drawing/2014/main" id="{46153DC0-2E19-426B-B7B7-DDC6033B5EBE}"/>
              </a:ext>
            </a:extLst>
          </p:cNvPr>
          <p:cNvPicPr>
            <a:picLocks noChangeAspect="1"/>
          </p:cNvPicPr>
          <p:nvPr/>
        </p:nvPicPr>
        <p:blipFill rotWithShape="1">
          <a:blip r:embed="rId5"/>
          <a:srcRect l="28876" t="16292" r="29888" b="14195"/>
          <a:stretch/>
        </p:blipFill>
        <p:spPr>
          <a:xfrm rot="732136">
            <a:off x="182316" y="4088363"/>
            <a:ext cx="5172124" cy="4904357"/>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A5CEAFC-673F-4273-B54A-CA7B37B37CEC}"/>
                  </a:ext>
                </a:extLst>
              </p:cNvPr>
              <p:cNvSpPr txBox="1"/>
              <p:nvPr/>
            </p:nvSpPr>
            <p:spPr>
              <a:xfrm flipH="1">
                <a:off x="295680" y="2067352"/>
                <a:ext cx="8635944" cy="1169551"/>
              </a:xfrm>
              <a:prstGeom prst="rect">
                <a:avLst/>
              </a:prstGeom>
              <a:solidFill>
                <a:schemeClr val="tx1">
                  <a:alpha val="70000"/>
                </a:schemeClr>
              </a:solidFill>
              <a:ln w="76200">
                <a:solidFill>
                  <a:schemeClr val="bg1"/>
                </a:solidFill>
              </a:ln>
            </p:spPr>
            <p:txBody>
              <a:bodyPr wrap="square" rtlCol="0">
                <a:spAutoFit/>
              </a:bodyPr>
              <a:lstStyle/>
              <a:p>
                <a:r>
                  <a:rPr lang="en-US" sz="2800" dirty="0">
                    <a:solidFill>
                      <a:schemeClr val="bg1"/>
                    </a:solidFill>
                  </a:rPr>
                  <a:t>Tokens: 16M train, 5.3M test; 203K vocabulary</a:t>
                </a:r>
              </a:p>
              <a:p>
                <a:pPr>
                  <a:lnSpc>
                    <a:spcPct val="150000"/>
                  </a:lnSpc>
                </a:pPr>
                <a:r>
                  <a:rPr lang="en-US" sz="2800" dirty="0">
                    <a:solidFill>
                      <a:schemeClr val="bg1"/>
                    </a:solidFill>
                  </a:rPr>
                  <a:t>&gt; 24h training for RNN, with </a:t>
                </a:r>
                <a14:m>
                  <m:oMath xmlns:m="http://schemas.openxmlformats.org/officeDocument/2006/math">
                    <m:r>
                      <a:rPr lang="en-US" sz="2800" i="1" smtClean="0">
                        <a:solidFill>
                          <a:schemeClr val="bg1"/>
                        </a:solidFill>
                        <a:latin typeface="Cambria Math" panose="02040503050406030204" pitchFamily="18" charset="0"/>
                        <a:ea typeface="Cambria Math" panose="02040503050406030204" pitchFamily="18" charset="0"/>
                      </a:rPr>
                      <m:t>~</m:t>
                    </m:r>
                  </m:oMath>
                </a14:m>
                <a:r>
                  <a:rPr lang="en-US" sz="2800" dirty="0">
                    <a:solidFill>
                      <a:schemeClr val="bg1"/>
                    </a:solidFill>
                  </a:rPr>
                  <a:t>37% of vocabulary!</a:t>
                </a:r>
              </a:p>
            </p:txBody>
          </p:sp>
        </mc:Choice>
        <mc:Fallback xmlns="">
          <p:sp>
            <p:nvSpPr>
              <p:cNvPr id="8" name="TextBox 7">
                <a:extLst>
                  <a:ext uri="{FF2B5EF4-FFF2-40B4-BE49-F238E27FC236}">
                    <a16:creationId xmlns:a16="http://schemas.microsoft.com/office/drawing/2014/main" id="{9A5CEAFC-673F-4273-B54A-CA7B37B37CEC}"/>
                  </a:ext>
                </a:extLst>
              </p:cNvPr>
              <p:cNvSpPr txBox="1">
                <a:spLocks noRot="1" noChangeAspect="1" noMove="1" noResize="1" noEditPoints="1" noAdjustHandles="1" noChangeArrowheads="1" noChangeShapeType="1" noTextEdit="1"/>
              </p:cNvSpPr>
              <p:nvPr/>
            </p:nvSpPr>
            <p:spPr>
              <a:xfrm flipH="1">
                <a:off x="295680" y="2067352"/>
                <a:ext cx="8635944" cy="1169551"/>
              </a:xfrm>
              <a:prstGeom prst="rect">
                <a:avLst/>
              </a:prstGeom>
              <a:blipFill>
                <a:blip r:embed="rId6"/>
                <a:stretch>
                  <a:fillRect l="-1050" t="-1463" b="-4390"/>
                </a:stretch>
              </a:blipFill>
              <a:ln w="76200">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4148826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81D753-FCCD-45FB-9655-C30EA163D35E}"/>
              </a:ext>
            </a:extLst>
          </p:cNvPr>
          <p:cNvSpPr txBox="1">
            <a:spLocks/>
          </p:cNvSpPr>
          <p:nvPr/>
        </p:nvSpPr>
        <p:spPr>
          <a:xfrm>
            <a:off x="781050" y="509137"/>
            <a:ext cx="954447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6600" b="1" dirty="0">
                <a:solidFill>
                  <a:srgbClr val="005C2A"/>
                </a:solidFill>
                <a:sym typeface="Wingdings" panose="05000000000000000000" pitchFamily="2" charset="2"/>
              </a:rPr>
              <a:t>Many Scopes</a:t>
            </a:r>
          </a:p>
        </p:txBody>
      </p:sp>
      <p:pic>
        <p:nvPicPr>
          <p:cNvPr id="8196" name="Picture 4" descr="Related image">
            <a:extLst>
              <a:ext uri="{FF2B5EF4-FFF2-40B4-BE49-F238E27FC236}">
                <a16:creationId xmlns:a16="http://schemas.microsoft.com/office/drawing/2014/main" id="{F5A8F409-BCBF-48C8-BBEB-9F494767D9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1164" y="2846942"/>
            <a:ext cx="5352835" cy="401105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F03E4A72-8D09-4F3B-8F48-482A7F624DAF}"/>
                  </a:ext>
                </a:extLst>
              </p:cNvPr>
              <p:cNvSpPr/>
              <p:nvPr/>
            </p:nvSpPr>
            <p:spPr>
              <a:xfrm>
                <a:off x="781050" y="1458759"/>
                <a:ext cx="5162824" cy="923330"/>
              </a:xfrm>
              <a:prstGeom prst="rect">
                <a:avLst/>
              </a:prstGeom>
            </p:spPr>
            <p:txBody>
              <a:bodyPr wrap="none">
                <a:spAutoFit/>
              </a:bodyPr>
              <a:lstStyle/>
              <a:p>
                <a:pPr>
                  <a:lnSpc>
                    <a:spcPct val="100000"/>
                  </a:lnSpc>
                </a:pPr>
                <a14:m>
                  <m:oMath xmlns:m="http://schemas.openxmlformats.org/officeDocument/2006/math">
                    <m:r>
                      <a:rPr lang="en-US" sz="5400" b="0" i="1" dirty="0">
                        <a:latin typeface="Cambria Math" panose="02040503050406030204" pitchFamily="18" charset="0"/>
                        <a:ea typeface="Cambria Math" panose="02040503050406030204" pitchFamily="18" charset="0"/>
                        <a:sym typeface="Wingdings" panose="05000000000000000000" pitchFamily="2" charset="2"/>
                      </a:rPr>
                      <m:t>→</m:t>
                    </m:r>
                  </m:oMath>
                </a14:m>
                <a:r>
                  <a:rPr lang="en-US" sz="5400" dirty="0">
                    <a:solidFill>
                      <a:srgbClr val="005C2A"/>
                    </a:solidFill>
                  </a:rPr>
                  <a:t> </a:t>
                </a:r>
                <a:r>
                  <a:rPr lang="en-US" sz="5400" dirty="0"/>
                  <a:t>Nested Models</a:t>
                </a:r>
              </a:p>
            </p:txBody>
          </p:sp>
        </mc:Choice>
        <mc:Fallback xmlns="">
          <p:sp>
            <p:nvSpPr>
              <p:cNvPr id="5" name="Rectangle 4">
                <a:extLst>
                  <a:ext uri="{FF2B5EF4-FFF2-40B4-BE49-F238E27FC236}">
                    <a16:creationId xmlns:a16="http://schemas.microsoft.com/office/drawing/2014/main" id="{F03E4A72-8D09-4F3B-8F48-482A7F624DAF}"/>
                  </a:ext>
                </a:extLst>
              </p:cNvPr>
              <p:cNvSpPr>
                <a:spLocks noRot="1" noChangeAspect="1" noMove="1" noResize="1" noEditPoints="1" noAdjustHandles="1" noChangeArrowheads="1" noChangeShapeType="1" noTextEdit="1"/>
              </p:cNvSpPr>
              <p:nvPr/>
            </p:nvSpPr>
            <p:spPr>
              <a:xfrm>
                <a:off x="781050" y="1458759"/>
                <a:ext cx="5162824" cy="923330"/>
              </a:xfrm>
              <a:prstGeom prst="rect">
                <a:avLst/>
              </a:prstGeom>
              <a:blipFill>
                <a:blip r:embed="rId9"/>
                <a:stretch>
                  <a:fillRect t="-17763" r="-5549" b="-39474"/>
                </a:stretch>
              </a:blipFill>
            </p:spPr>
            <p:txBody>
              <a:bodyPr/>
              <a:lstStyle/>
              <a:p>
                <a:r>
                  <a:rPr lang="en-US">
                    <a:noFill/>
                  </a:rPr>
                  <a:t> </a:t>
                </a:r>
              </a:p>
            </p:txBody>
          </p:sp>
        </mc:Fallback>
      </mc:AlternateContent>
    </p:spTree>
    <p:extLst>
      <p:ext uri="{BB962C8B-B14F-4D97-AF65-F5344CB8AC3E}">
        <p14:creationId xmlns:p14="http://schemas.microsoft.com/office/powerpoint/2010/main" val="330552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phic 15" descr="Open Folder">
            <a:extLst>
              <a:ext uri="{FF2B5EF4-FFF2-40B4-BE49-F238E27FC236}">
                <a16:creationId xmlns:a16="http://schemas.microsoft.com/office/drawing/2014/main" id="{CE23F2A4-5785-4ADD-89E2-11A9841D67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349" y="3580760"/>
            <a:ext cx="653006" cy="653006"/>
          </a:xfrm>
          <a:prstGeom prst="rect">
            <a:avLst/>
          </a:prstGeom>
        </p:spPr>
      </p:pic>
      <p:sp>
        <p:nvSpPr>
          <p:cNvPr id="17" name="Rectangle: Rounded Corners 16">
            <a:extLst>
              <a:ext uri="{FF2B5EF4-FFF2-40B4-BE49-F238E27FC236}">
                <a16:creationId xmlns:a16="http://schemas.microsoft.com/office/drawing/2014/main" id="{AEB244B6-CF86-420A-BB30-C28347874D46}"/>
              </a:ext>
            </a:extLst>
          </p:cNvPr>
          <p:cNvSpPr/>
          <p:nvPr/>
        </p:nvSpPr>
        <p:spPr>
          <a:xfrm>
            <a:off x="1454227" y="3579637"/>
            <a:ext cx="1366999" cy="654130"/>
          </a:xfrm>
          <a:prstGeom prst="round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110F4C0-25E4-440E-9CCB-044ABD8A6E89}"/>
              </a:ext>
            </a:extLst>
          </p:cNvPr>
          <p:cNvSpPr txBox="1"/>
          <p:nvPr/>
        </p:nvSpPr>
        <p:spPr>
          <a:xfrm>
            <a:off x="2037068" y="3645091"/>
            <a:ext cx="1056267" cy="523220"/>
          </a:xfrm>
          <a:prstGeom prst="rect">
            <a:avLst/>
          </a:prstGeom>
          <a:noFill/>
        </p:spPr>
        <p:txBody>
          <a:bodyPr wrap="square" rtlCol="0">
            <a:spAutoFit/>
          </a:bodyPr>
          <a:lstStyle/>
          <a:p>
            <a:r>
              <a:rPr lang="en-US" sz="2800" dirty="0" err="1"/>
              <a:t>util</a:t>
            </a:r>
            <a:endParaRPr lang="en-US" sz="2800" dirty="0"/>
          </a:p>
        </p:txBody>
      </p:sp>
      <p:pic>
        <p:nvPicPr>
          <p:cNvPr id="19" name="Graphic 18" descr="Open Folder">
            <a:extLst>
              <a:ext uri="{FF2B5EF4-FFF2-40B4-BE49-F238E27FC236}">
                <a16:creationId xmlns:a16="http://schemas.microsoft.com/office/drawing/2014/main" id="{B8228CDC-6AC3-492E-8898-AAAFD9897E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19885" y="3577798"/>
            <a:ext cx="653006" cy="653006"/>
          </a:xfrm>
          <a:prstGeom prst="rect">
            <a:avLst/>
          </a:prstGeom>
        </p:spPr>
      </p:pic>
      <p:sp>
        <p:nvSpPr>
          <p:cNvPr id="20" name="Rectangle: Rounded Corners 19">
            <a:extLst>
              <a:ext uri="{FF2B5EF4-FFF2-40B4-BE49-F238E27FC236}">
                <a16:creationId xmlns:a16="http://schemas.microsoft.com/office/drawing/2014/main" id="{77300557-4FE1-4797-944B-7E701A0B77F1}"/>
              </a:ext>
            </a:extLst>
          </p:cNvPr>
          <p:cNvSpPr/>
          <p:nvPr/>
        </p:nvSpPr>
        <p:spPr>
          <a:xfrm>
            <a:off x="4170763" y="3576675"/>
            <a:ext cx="1366999" cy="654129"/>
          </a:xfrm>
          <a:prstGeom prst="round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9C7531DA-6F2E-4131-BCF9-C6B2DCA3F599}"/>
              </a:ext>
            </a:extLst>
          </p:cNvPr>
          <p:cNvSpPr txBox="1"/>
          <p:nvPr/>
        </p:nvSpPr>
        <p:spPr>
          <a:xfrm>
            <a:off x="4753604" y="3642129"/>
            <a:ext cx="1056267" cy="523220"/>
          </a:xfrm>
          <a:prstGeom prst="rect">
            <a:avLst/>
          </a:prstGeom>
          <a:noFill/>
        </p:spPr>
        <p:txBody>
          <a:bodyPr wrap="square" rtlCol="0">
            <a:spAutoFit/>
          </a:bodyPr>
          <a:lstStyle/>
          <a:p>
            <a:r>
              <a:rPr lang="en-US" sz="2800" dirty="0" err="1"/>
              <a:t>lang</a:t>
            </a:r>
            <a:endParaRPr lang="en-US" sz="2800" dirty="0"/>
          </a:p>
        </p:txBody>
      </p:sp>
      <p:pic>
        <p:nvPicPr>
          <p:cNvPr id="22" name="Graphic 21" descr="Open Folder">
            <a:extLst>
              <a:ext uri="{FF2B5EF4-FFF2-40B4-BE49-F238E27FC236}">
                <a16:creationId xmlns:a16="http://schemas.microsoft.com/office/drawing/2014/main" id="{CC9F10D0-07A1-4D12-86A2-6FCE10FF55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22024" y="3577798"/>
            <a:ext cx="653006" cy="653006"/>
          </a:xfrm>
          <a:prstGeom prst="rect">
            <a:avLst/>
          </a:prstGeom>
        </p:spPr>
      </p:pic>
      <p:sp>
        <p:nvSpPr>
          <p:cNvPr id="23" name="Rectangle: Rounded Corners 22">
            <a:extLst>
              <a:ext uri="{FF2B5EF4-FFF2-40B4-BE49-F238E27FC236}">
                <a16:creationId xmlns:a16="http://schemas.microsoft.com/office/drawing/2014/main" id="{D197191D-4884-4C50-A08A-9FBE2B5124AD}"/>
              </a:ext>
            </a:extLst>
          </p:cNvPr>
          <p:cNvSpPr/>
          <p:nvPr/>
        </p:nvSpPr>
        <p:spPr>
          <a:xfrm>
            <a:off x="5972902" y="3576675"/>
            <a:ext cx="1366999" cy="654129"/>
          </a:xfrm>
          <a:prstGeom prst="round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A6D833E-8222-4783-AC52-840F1D3DFD57}"/>
              </a:ext>
            </a:extLst>
          </p:cNvPr>
          <p:cNvSpPr txBox="1"/>
          <p:nvPr/>
        </p:nvSpPr>
        <p:spPr>
          <a:xfrm>
            <a:off x="6616069" y="3642129"/>
            <a:ext cx="1056267" cy="523220"/>
          </a:xfrm>
          <a:prstGeom prst="rect">
            <a:avLst/>
          </a:prstGeom>
          <a:noFill/>
        </p:spPr>
        <p:txBody>
          <a:bodyPr wrap="square" rtlCol="0">
            <a:spAutoFit/>
          </a:bodyPr>
          <a:lstStyle/>
          <a:p>
            <a:r>
              <a:rPr lang="en-US" sz="2800" dirty="0" err="1"/>
              <a:t>awt</a:t>
            </a:r>
            <a:endParaRPr lang="en-US" sz="2800" dirty="0"/>
          </a:p>
        </p:txBody>
      </p:sp>
      <p:pic>
        <p:nvPicPr>
          <p:cNvPr id="25" name="Graphic 24" descr="Open Folder">
            <a:extLst>
              <a:ext uri="{FF2B5EF4-FFF2-40B4-BE49-F238E27FC236}">
                <a16:creationId xmlns:a16="http://schemas.microsoft.com/office/drawing/2014/main" id="{5665DD36-F7A3-4366-9667-ABC49045CB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19885" y="2393926"/>
            <a:ext cx="653006" cy="653006"/>
          </a:xfrm>
          <a:prstGeom prst="rect">
            <a:avLst/>
          </a:prstGeom>
        </p:spPr>
      </p:pic>
      <p:sp>
        <p:nvSpPr>
          <p:cNvPr id="26" name="Rectangle: Rounded Corners 25">
            <a:extLst>
              <a:ext uri="{FF2B5EF4-FFF2-40B4-BE49-F238E27FC236}">
                <a16:creationId xmlns:a16="http://schemas.microsoft.com/office/drawing/2014/main" id="{06B6D75D-7D7F-4BAC-B420-E3AB096B9E87}"/>
              </a:ext>
            </a:extLst>
          </p:cNvPr>
          <p:cNvSpPr/>
          <p:nvPr/>
        </p:nvSpPr>
        <p:spPr>
          <a:xfrm>
            <a:off x="4170763" y="2392803"/>
            <a:ext cx="1366999" cy="654129"/>
          </a:xfrm>
          <a:prstGeom prst="round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F0433416-2878-448C-8676-BBBA2B67CF91}"/>
              </a:ext>
            </a:extLst>
          </p:cNvPr>
          <p:cNvSpPr txBox="1"/>
          <p:nvPr/>
        </p:nvSpPr>
        <p:spPr>
          <a:xfrm>
            <a:off x="4751283" y="2445672"/>
            <a:ext cx="1056267" cy="523220"/>
          </a:xfrm>
          <a:prstGeom prst="rect">
            <a:avLst/>
          </a:prstGeom>
          <a:noFill/>
        </p:spPr>
        <p:txBody>
          <a:bodyPr wrap="square" rtlCol="0">
            <a:spAutoFit/>
          </a:bodyPr>
          <a:lstStyle/>
          <a:p>
            <a:r>
              <a:rPr lang="en-US" sz="2800" dirty="0"/>
              <a:t>java</a:t>
            </a:r>
          </a:p>
        </p:txBody>
      </p:sp>
      <p:cxnSp>
        <p:nvCxnSpPr>
          <p:cNvPr id="31" name="Connector: Elbow 30">
            <a:extLst>
              <a:ext uri="{FF2B5EF4-FFF2-40B4-BE49-F238E27FC236}">
                <a16:creationId xmlns:a16="http://schemas.microsoft.com/office/drawing/2014/main" id="{229C86A1-6D43-4E54-8519-A3BFB875CEB4}"/>
              </a:ext>
            </a:extLst>
          </p:cNvPr>
          <p:cNvCxnSpPr>
            <a:cxnSpLocks/>
            <a:stCxn id="20" idx="0"/>
            <a:endCxn id="26" idx="2"/>
          </p:cNvCxnSpPr>
          <p:nvPr/>
        </p:nvCxnSpPr>
        <p:spPr>
          <a:xfrm rot="5400000" flipH="1" flipV="1">
            <a:off x="4589392" y="3311804"/>
            <a:ext cx="529743"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439AE488-7C6F-4D4B-868F-89EE68543FA7}"/>
              </a:ext>
            </a:extLst>
          </p:cNvPr>
          <p:cNvCxnSpPr>
            <a:cxnSpLocks/>
            <a:stCxn id="23" idx="0"/>
            <a:endCxn id="26" idx="2"/>
          </p:cNvCxnSpPr>
          <p:nvPr/>
        </p:nvCxnSpPr>
        <p:spPr>
          <a:xfrm rot="16200000" flipV="1">
            <a:off x="5490462" y="2410734"/>
            <a:ext cx="529743" cy="180213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5D866F76-F24D-4DD2-BBB9-F45C1863F437}"/>
              </a:ext>
            </a:extLst>
          </p:cNvPr>
          <p:cNvCxnSpPr>
            <a:cxnSpLocks/>
          </p:cNvCxnSpPr>
          <p:nvPr/>
        </p:nvCxnSpPr>
        <p:spPr>
          <a:xfrm rot="5400000" flipH="1" flipV="1">
            <a:off x="4589393" y="3311804"/>
            <a:ext cx="529743" cy="12700"/>
          </a:xfrm>
          <a:prstGeom prst="bentConnector3">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B7AE9A99-F4BE-40EE-AD90-46E14D9A7D61}"/>
              </a:ext>
            </a:extLst>
          </p:cNvPr>
          <p:cNvCxnSpPr>
            <a:cxnSpLocks/>
          </p:cNvCxnSpPr>
          <p:nvPr/>
        </p:nvCxnSpPr>
        <p:spPr>
          <a:xfrm rot="16200000" flipV="1">
            <a:off x="5490463" y="2410734"/>
            <a:ext cx="529743" cy="1802139"/>
          </a:xfrm>
          <a:prstGeom prst="bentConnector3">
            <a:avLst>
              <a:gd name="adj1" fmla="val 50000"/>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0" name="Graphic 39" descr="Paper">
            <a:extLst>
              <a:ext uri="{FF2B5EF4-FFF2-40B4-BE49-F238E27FC236}">
                <a16:creationId xmlns:a16="http://schemas.microsoft.com/office/drawing/2014/main" id="{A94F5B07-A4FE-43B4-8E17-3B86E01C96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59051" y="5044181"/>
            <a:ext cx="1255907" cy="1255907"/>
          </a:xfrm>
          <a:prstGeom prst="rect">
            <a:avLst/>
          </a:prstGeom>
        </p:spPr>
      </p:pic>
      <p:sp>
        <p:nvSpPr>
          <p:cNvPr id="41" name="TextBox 40">
            <a:extLst>
              <a:ext uri="{FF2B5EF4-FFF2-40B4-BE49-F238E27FC236}">
                <a16:creationId xmlns:a16="http://schemas.microsoft.com/office/drawing/2014/main" id="{E9D2F9E0-558C-4318-823F-813A69A5A1B4}"/>
              </a:ext>
            </a:extLst>
          </p:cNvPr>
          <p:cNvSpPr txBox="1"/>
          <p:nvPr/>
        </p:nvSpPr>
        <p:spPr>
          <a:xfrm>
            <a:off x="2866096" y="4749753"/>
            <a:ext cx="1038085" cy="369332"/>
          </a:xfrm>
          <a:prstGeom prst="rect">
            <a:avLst/>
          </a:prstGeom>
          <a:noFill/>
        </p:spPr>
        <p:txBody>
          <a:bodyPr wrap="square" rtlCol="0">
            <a:spAutoFit/>
          </a:bodyPr>
          <a:lstStyle/>
          <a:p>
            <a:r>
              <a:rPr lang="en-US" dirty="0"/>
              <a:t>Map.java</a:t>
            </a:r>
          </a:p>
        </p:txBody>
      </p:sp>
      <p:pic>
        <p:nvPicPr>
          <p:cNvPr id="42" name="Graphic 41" descr="Paper">
            <a:extLst>
              <a:ext uri="{FF2B5EF4-FFF2-40B4-BE49-F238E27FC236}">
                <a16:creationId xmlns:a16="http://schemas.microsoft.com/office/drawing/2014/main" id="{5592E56D-AB5F-4697-98F5-CE74A2552F2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82971" y="5068719"/>
            <a:ext cx="1255907" cy="1255907"/>
          </a:xfrm>
          <a:prstGeom prst="rect">
            <a:avLst/>
          </a:prstGeom>
        </p:spPr>
      </p:pic>
      <p:sp>
        <p:nvSpPr>
          <p:cNvPr id="43" name="TextBox 42">
            <a:extLst>
              <a:ext uri="{FF2B5EF4-FFF2-40B4-BE49-F238E27FC236}">
                <a16:creationId xmlns:a16="http://schemas.microsoft.com/office/drawing/2014/main" id="{B2A0C895-4F81-4A79-8837-98289AE5F5C7}"/>
              </a:ext>
            </a:extLst>
          </p:cNvPr>
          <p:cNvSpPr txBox="1"/>
          <p:nvPr/>
        </p:nvSpPr>
        <p:spPr>
          <a:xfrm>
            <a:off x="4256274" y="4760576"/>
            <a:ext cx="1191027" cy="369332"/>
          </a:xfrm>
          <a:prstGeom prst="rect">
            <a:avLst/>
          </a:prstGeom>
          <a:noFill/>
        </p:spPr>
        <p:txBody>
          <a:bodyPr wrap="square" rtlCol="0">
            <a:spAutoFit/>
          </a:bodyPr>
          <a:lstStyle/>
          <a:p>
            <a:r>
              <a:rPr lang="en-US" dirty="0"/>
              <a:t>String.java</a:t>
            </a:r>
          </a:p>
        </p:txBody>
      </p:sp>
      <p:pic>
        <p:nvPicPr>
          <p:cNvPr id="44" name="Graphic 43" descr="Paper">
            <a:extLst>
              <a:ext uri="{FF2B5EF4-FFF2-40B4-BE49-F238E27FC236}">
                <a16:creationId xmlns:a16="http://schemas.microsoft.com/office/drawing/2014/main" id="{3C328111-9C80-4CB3-A739-AAF76B38821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32324" y="5055991"/>
            <a:ext cx="1255907" cy="1255907"/>
          </a:xfrm>
          <a:prstGeom prst="rect">
            <a:avLst/>
          </a:prstGeom>
        </p:spPr>
      </p:pic>
      <p:sp>
        <p:nvSpPr>
          <p:cNvPr id="45" name="TextBox 44">
            <a:extLst>
              <a:ext uri="{FF2B5EF4-FFF2-40B4-BE49-F238E27FC236}">
                <a16:creationId xmlns:a16="http://schemas.microsoft.com/office/drawing/2014/main" id="{38DF26F7-E40F-4417-9113-122536ACD96B}"/>
              </a:ext>
            </a:extLst>
          </p:cNvPr>
          <p:cNvSpPr txBox="1"/>
          <p:nvPr/>
        </p:nvSpPr>
        <p:spPr>
          <a:xfrm>
            <a:off x="1668859" y="4750302"/>
            <a:ext cx="942674" cy="369332"/>
          </a:xfrm>
          <a:prstGeom prst="rect">
            <a:avLst/>
          </a:prstGeom>
          <a:noFill/>
        </p:spPr>
        <p:txBody>
          <a:bodyPr wrap="square" rtlCol="0">
            <a:spAutoFit/>
          </a:bodyPr>
          <a:lstStyle/>
          <a:p>
            <a:r>
              <a:rPr lang="en-US" dirty="0"/>
              <a:t>List.java</a:t>
            </a:r>
          </a:p>
        </p:txBody>
      </p:sp>
      <p:pic>
        <p:nvPicPr>
          <p:cNvPr id="46" name="Graphic 45" descr="Paper">
            <a:extLst>
              <a:ext uri="{FF2B5EF4-FFF2-40B4-BE49-F238E27FC236}">
                <a16:creationId xmlns:a16="http://schemas.microsoft.com/office/drawing/2014/main" id="{20D9076B-5315-4E3F-A77C-4CA27A31270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44953" y="5058445"/>
            <a:ext cx="1255907" cy="1255907"/>
          </a:xfrm>
          <a:prstGeom prst="rect">
            <a:avLst/>
          </a:prstGeom>
        </p:spPr>
      </p:pic>
      <p:sp>
        <p:nvSpPr>
          <p:cNvPr id="47" name="TextBox 46">
            <a:extLst>
              <a:ext uri="{FF2B5EF4-FFF2-40B4-BE49-F238E27FC236}">
                <a16:creationId xmlns:a16="http://schemas.microsoft.com/office/drawing/2014/main" id="{A0A9C125-57BF-4E96-BFB6-923E7FF685E4}"/>
              </a:ext>
            </a:extLst>
          </p:cNvPr>
          <p:cNvSpPr txBox="1"/>
          <p:nvPr/>
        </p:nvSpPr>
        <p:spPr>
          <a:xfrm>
            <a:off x="6007983" y="4750302"/>
            <a:ext cx="1299318" cy="369332"/>
          </a:xfrm>
          <a:prstGeom prst="rect">
            <a:avLst/>
          </a:prstGeom>
          <a:noFill/>
        </p:spPr>
        <p:txBody>
          <a:bodyPr wrap="square" rtlCol="0">
            <a:spAutoFit/>
          </a:bodyPr>
          <a:lstStyle/>
          <a:p>
            <a:r>
              <a:rPr lang="en-US" dirty="0"/>
              <a:t>Button.java</a:t>
            </a:r>
          </a:p>
        </p:txBody>
      </p:sp>
      <p:cxnSp>
        <p:nvCxnSpPr>
          <p:cNvPr id="52" name="Connector: Elbow 51">
            <a:extLst>
              <a:ext uri="{FF2B5EF4-FFF2-40B4-BE49-F238E27FC236}">
                <a16:creationId xmlns:a16="http://schemas.microsoft.com/office/drawing/2014/main" id="{9B68825D-0A87-45F4-BE19-C65517DE868D}"/>
              </a:ext>
            </a:extLst>
          </p:cNvPr>
          <p:cNvCxnSpPr>
            <a:cxnSpLocks/>
            <a:stCxn id="45" idx="0"/>
            <a:endCxn id="17" idx="2"/>
          </p:cNvCxnSpPr>
          <p:nvPr/>
        </p:nvCxnSpPr>
        <p:spPr>
          <a:xfrm rot="16200000" flipV="1">
            <a:off x="1880695" y="4490800"/>
            <a:ext cx="516535" cy="2469"/>
          </a:xfrm>
          <a:prstGeom prst="bentConnector3">
            <a:avLst>
              <a:gd name="adj1" fmla="val 50000"/>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0459F3CC-F2C8-49F7-8212-4AF7223DE94B}"/>
              </a:ext>
            </a:extLst>
          </p:cNvPr>
          <p:cNvCxnSpPr>
            <a:cxnSpLocks/>
            <a:stCxn id="41" idx="0"/>
            <a:endCxn id="17" idx="2"/>
          </p:cNvCxnSpPr>
          <p:nvPr/>
        </p:nvCxnSpPr>
        <p:spPr>
          <a:xfrm rot="16200000" flipV="1">
            <a:off x="2503440" y="3868054"/>
            <a:ext cx="515986" cy="1247412"/>
          </a:xfrm>
          <a:prstGeom prst="bentConnector3">
            <a:avLst>
              <a:gd name="adj1" fmla="val 50000"/>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BECED40B-F9FE-4A72-B788-0BE289193A8C}"/>
              </a:ext>
            </a:extLst>
          </p:cNvPr>
          <p:cNvCxnSpPr>
            <a:cxnSpLocks/>
            <a:stCxn id="43" idx="0"/>
            <a:endCxn id="20" idx="2"/>
          </p:cNvCxnSpPr>
          <p:nvPr/>
        </p:nvCxnSpPr>
        <p:spPr>
          <a:xfrm rot="5400000" flipH="1" flipV="1">
            <a:off x="4588139" y="4494453"/>
            <a:ext cx="529772" cy="2475"/>
          </a:xfrm>
          <a:prstGeom prst="bentConnector3">
            <a:avLst>
              <a:gd name="adj1" fmla="val 50000"/>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BFD9300F-E18D-4402-8C75-6CA64CF4F1E7}"/>
              </a:ext>
            </a:extLst>
          </p:cNvPr>
          <p:cNvCxnSpPr>
            <a:cxnSpLocks/>
            <a:stCxn id="47" idx="0"/>
            <a:endCxn id="23" idx="2"/>
          </p:cNvCxnSpPr>
          <p:nvPr/>
        </p:nvCxnSpPr>
        <p:spPr>
          <a:xfrm rot="16200000" flipV="1">
            <a:off x="6397273" y="4489933"/>
            <a:ext cx="519498" cy="1240"/>
          </a:xfrm>
          <a:prstGeom prst="bentConnector3">
            <a:avLst>
              <a:gd name="adj1" fmla="val 50000"/>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4" name="Graphic 93" descr="Paper">
            <a:extLst>
              <a:ext uri="{FF2B5EF4-FFF2-40B4-BE49-F238E27FC236}">
                <a16:creationId xmlns:a16="http://schemas.microsoft.com/office/drawing/2014/main" id="{899342D7-05F5-4C5F-A451-0F86C32E26B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2577" y="5044181"/>
            <a:ext cx="1255907" cy="1255907"/>
          </a:xfrm>
          <a:prstGeom prst="rect">
            <a:avLst/>
          </a:prstGeom>
        </p:spPr>
      </p:pic>
      <p:sp>
        <p:nvSpPr>
          <p:cNvPr id="95" name="TextBox 94">
            <a:extLst>
              <a:ext uri="{FF2B5EF4-FFF2-40B4-BE49-F238E27FC236}">
                <a16:creationId xmlns:a16="http://schemas.microsoft.com/office/drawing/2014/main" id="{D1021FA7-DEFF-4D7E-8526-E7B425454D4A}"/>
              </a:ext>
            </a:extLst>
          </p:cNvPr>
          <p:cNvSpPr txBox="1"/>
          <p:nvPr/>
        </p:nvSpPr>
        <p:spPr>
          <a:xfrm>
            <a:off x="650206" y="4738492"/>
            <a:ext cx="942674" cy="369332"/>
          </a:xfrm>
          <a:prstGeom prst="rect">
            <a:avLst/>
          </a:prstGeom>
          <a:noFill/>
        </p:spPr>
        <p:txBody>
          <a:bodyPr wrap="square" rtlCol="0">
            <a:spAutoFit/>
          </a:bodyPr>
          <a:lstStyle/>
          <a:p>
            <a:r>
              <a:rPr lang="en-US" dirty="0"/>
              <a:t>Set.java</a:t>
            </a:r>
          </a:p>
        </p:txBody>
      </p:sp>
      <p:cxnSp>
        <p:nvCxnSpPr>
          <p:cNvPr id="97" name="Connector: Elbow 96">
            <a:extLst>
              <a:ext uri="{FF2B5EF4-FFF2-40B4-BE49-F238E27FC236}">
                <a16:creationId xmlns:a16="http://schemas.microsoft.com/office/drawing/2014/main" id="{416D8FD1-8F85-40C4-94E5-656AF07BFC50}"/>
              </a:ext>
            </a:extLst>
          </p:cNvPr>
          <p:cNvCxnSpPr>
            <a:cxnSpLocks/>
            <a:stCxn id="17" idx="0"/>
            <a:endCxn id="26" idx="2"/>
          </p:cNvCxnSpPr>
          <p:nvPr/>
        </p:nvCxnSpPr>
        <p:spPr>
          <a:xfrm rot="5400000" flipH="1" flipV="1">
            <a:off x="3229643" y="1955017"/>
            <a:ext cx="532705" cy="2716536"/>
          </a:xfrm>
          <a:prstGeom prst="bentConnector3">
            <a:avLst>
              <a:gd name="adj1" fmla="val 50000"/>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A052615A-4A30-43B8-82EB-3C7F8047B307}"/>
              </a:ext>
            </a:extLst>
          </p:cNvPr>
          <p:cNvCxnSpPr>
            <a:cxnSpLocks/>
            <a:stCxn id="95" idx="0"/>
            <a:endCxn id="17" idx="2"/>
          </p:cNvCxnSpPr>
          <p:nvPr/>
        </p:nvCxnSpPr>
        <p:spPr>
          <a:xfrm rot="5400000" flipH="1" flipV="1">
            <a:off x="1377273" y="3978038"/>
            <a:ext cx="504725" cy="1016184"/>
          </a:xfrm>
          <a:prstGeom prst="bentConnector3">
            <a:avLst>
              <a:gd name="adj1" fmla="val 50000"/>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5" name="Title 1">
            <a:extLst>
              <a:ext uri="{FF2B5EF4-FFF2-40B4-BE49-F238E27FC236}">
                <a16:creationId xmlns:a16="http://schemas.microsoft.com/office/drawing/2014/main" id="{AE177BBB-1AF4-4996-9A61-776AF2756713}"/>
              </a:ext>
            </a:extLst>
          </p:cNvPr>
          <p:cNvSpPr txBox="1">
            <a:spLocks/>
          </p:cNvSpPr>
          <p:nvPr/>
        </p:nvSpPr>
        <p:spPr>
          <a:xfrm>
            <a:off x="781050" y="509137"/>
            <a:ext cx="954447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6600" b="1" dirty="0">
                <a:solidFill>
                  <a:srgbClr val="005C2A"/>
                </a:solidFill>
                <a:sym typeface="Wingdings" panose="05000000000000000000" pitchFamily="2" charset="2"/>
              </a:rPr>
              <a:t>Many Scopes</a:t>
            </a:r>
          </a:p>
        </p:txBody>
      </p:sp>
      <mc:AlternateContent xmlns:mc="http://schemas.openxmlformats.org/markup-compatibility/2006" xmlns:a14="http://schemas.microsoft.com/office/drawing/2010/main">
        <mc:Choice Requires="a14">
          <p:sp>
            <p:nvSpPr>
              <p:cNvPr id="116" name="Rectangle 115">
                <a:extLst>
                  <a:ext uri="{FF2B5EF4-FFF2-40B4-BE49-F238E27FC236}">
                    <a16:creationId xmlns:a16="http://schemas.microsoft.com/office/drawing/2014/main" id="{6CCDA6EB-741E-4793-8005-8DEDBFCB2864}"/>
                  </a:ext>
                </a:extLst>
              </p:cNvPr>
              <p:cNvSpPr/>
              <p:nvPr/>
            </p:nvSpPr>
            <p:spPr>
              <a:xfrm>
                <a:off x="781050" y="1458759"/>
                <a:ext cx="5162824" cy="923330"/>
              </a:xfrm>
              <a:prstGeom prst="rect">
                <a:avLst/>
              </a:prstGeom>
            </p:spPr>
            <p:txBody>
              <a:bodyPr wrap="none">
                <a:spAutoFit/>
              </a:bodyPr>
              <a:lstStyle/>
              <a:p>
                <a:pPr>
                  <a:lnSpc>
                    <a:spcPct val="100000"/>
                  </a:lnSpc>
                </a:pPr>
                <a14:m>
                  <m:oMath xmlns:m="http://schemas.openxmlformats.org/officeDocument/2006/math">
                    <m:r>
                      <a:rPr lang="en-US" sz="5400" b="0" i="1" dirty="0">
                        <a:latin typeface="Cambria Math" panose="02040503050406030204" pitchFamily="18" charset="0"/>
                        <a:ea typeface="Cambria Math" panose="02040503050406030204" pitchFamily="18" charset="0"/>
                        <a:sym typeface="Wingdings" panose="05000000000000000000" pitchFamily="2" charset="2"/>
                      </a:rPr>
                      <m:t>→</m:t>
                    </m:r>
                  </m:oMath>
                </a14:m>
                <a:r>
                  <a:rPr lang="en-US" sz="5400" dirty="0">
                    <a:solidFill>
                      <a:srgbClr val="005C2A"/>
                    </a:solidFill>
                  </a:rPr>
                  <a:t> </a:t>
                </a:r>
                <a:r>
                  <a:rPr lang="en-US" sz="5400" dirty="0"/>
                  <a:t>Nested Models</a:t>
                </a:r>
              </a:p>
            </p:txBody>
          </p:sp>
        </mc:Choice>
        <mc:Fallback xmlns="">
          <p:sp>
            <p:nvSpPr>
              <p:cNvPr id="116" name="Rectangle 115">
                <a:extLst>
                  <a:ext uri="{FF2B5EF4-FFF2-40B4-BE49-F238E27FC236}">
                    <a16:creationId xmlns:a16="http://schemas.microsoft.com/office/drawing/2014/main" id="{6CCDA6EB-741E-4793-8005-8DEDBFCB2864}"/>
                  </a:ext>
                </a:extLst>
              </p:cNvPr>
              <p:cNvSpPr>
                <a:spLocks noRot="1" noChangeAspect="1" noMove="1" noResize="1" noEditPoints="1" noAdjustHandles="1" noChangeArrowheads="1" noChangeShapeType="1" noTextEdit="1"/>
              </p:cNvSpPr>
              <p:nvPr/>
            </p:nvSpPr>
            <p:spPr>
              <a:xfrm>
                <a:off x="781050" y="1458759"/>
                <a:ext cx="5162824" cy="923330"/>
              </a:xfrm>
              <a:prstGeom prst="rect">
                <a:avLst/>
              </a:prstGeom>
              <a:blipFill>
                <a:blip r:embed="rId12"/>
                <a:stretch>
                  <a:fillRect t="-17763" r="-5549" b="-39474"/>
                </a:stretch>
              </a:blipFill>
            </p:spPr>
            <p:txBody>
              <a:bodyPr/>
              <a:lstStyle/>
              <a:p>
                <a:r>
                  <a:rPr lang="en-US">
                    <a:noFill/>
                  </a:rPr>
                  <a:t> </a:t>
                </a:r>
              </a:p>
            </p:txBody>
          </p:sp>
        </mc:Fallback>
      </mc:AlternateContent>
    </p:spTree>
    <p:extLst>
      <p:ext uri="{BB962C8B-B14F-4D97-AF65-F5344CB8AC3E}">
        <p14:creationId xmlns:p14="http://schemas.microsoft.com/office/powerpoint/2010/main" val="32558710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phic 15" descr="Open Folder">
            <a:extLst>
              <a:ext uri="{FF2B5EF4-FFF2-40B4-BE49-F238E27FC236}">
                <a16:creationId xmlns:a16="http://schemas.microsoft.com/office/drawing/2014/main" id="{CE23F2A4-5785-4ADD-89E2-11A9841D67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349" y="3580760"/>
            <a:ext cx="653006" cy="653006"/>
          </a:xfrm>
          <a:prstGeom prst="rect">
            <a:avLst/>
          </a:prstGeom>
        </p:spPr>
      </p:pic>
      <p:sp>
        <p:nvSpPr>
          <p:cNvPr id="17" name="Rectangle: Rounded Corners 16">
            <a:extLst>
              <a:ext uri="{FF2B5EF4-FFF2-40B4-BE49-F238E27FC236}">
                <a16:creationId xmlns:a16="http://schemas.microsoft.com/office/drawing/2014/main" id="{AEB244B6-CF86-420A-BB30-C28347874D46}"/>
              </a:ext>
            </a:extLst>
          </p:cNvPr>
          <p:cNvSpPr/>
          <p:nvPr/>
        </p:nvSpPr>
        <p:spPr>
          <a:xfrm>
            <a:off x="1454227" y="3579637"/>
            <a:ext cx="1366999" cy="654130"/>
          </a:xfrm>
          <a:prstGeom prst="round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110F4C0-25E4-440E-9CCB-044ABD8A6E89}"/>
              </a:ext>
            </a:extLst>
          </p:cNvPr>
          <p:cNvSpPr txBox="1"/>
          <p:nvPr/>
        </p:nvSpPr>
        <p:spPr>
          <a:xfrm>
            <a:off x="2037068" y="3645091"/>
            <a:ext cx="1056267" cy="523220"/>
          </a:xfrm>
          <a:prstGeom prst="rect">
            <a:avLst/>
          </a:prstGeom>
          <a:noFill/>
        </p:spPr>
        <p:txBody>
          <a:bodyPr wrap="square" rtlCol="0">
            <a:spAutoFit/>
          </a:bodyPr>
          <a:lstStyle/>
          <a:p>
            <a:r>
              <a:rPr lang="en-US" sz="2800" dirty="0" err="1"/>
              <a:t>util</a:t>
            </a:r>
            <a:endParaRPr lang="en-US" sz="2800" dirty="0"/>
          </a:p>
        </p:txBody>
      </p:sp>
      <p:pic>
        <p:nvPicPr>
          <p:cNvPr id="19" name="Graphic 18" descr="Open Folder">
            <a:extLst>
              <a:ext uri="{FF2B5EF4-FFF2-40B4-BE49-F238E27FC236}">
                <a16:creationId xmlns:a16="http://schemas.microsoft.com/office/drawing/2014/main" id="{B8228CDC-6AC3-492E-8898-AAAFD9897E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19885" y="3577798"/>
            <a:ext cx="653006" cy="653006"/>
          </a:xfrm>
          <a:prstGeom prst="rect">
            <a:avLst/>
          </a:prstGeom>
        </p:spPr>
      </p:pic>
      <p:sp>
        <p:nvSpPr>
          <p:cNvPr id="20" name="Rectangle: Rounded Corners 19">
            <a:extLst>
              <a:ext uri="{FF2B5EF4-FFF2-40B4-BE49-F238E27FC236}">
                <a16:creationId xmlns:a16="http://schemas.microsoft.com/office/drawing/2014/main" id="{77300557-4FE1-4797-944B-7E701A0B77F1}"/>
              </a:ext>
            </a:extLst>
          </p:cNvPr>
          <p:cNvSpPr/>
          <p:nvPr/>
        </p:nvSpPr>
        <p:spPr>
          <a:xfrm>
            <a:off x="4170763" y="3576675"/>
            <a:ext cx="1366999" cy="654129"/>
          </a:xfrm>
          <a:prstGeom prst="round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9C7531DA-6F2E-4131-BCF9-C6B2DCA3F599}"/>
              </a:ext>
            </a:extLst>
          </p:cNvPr>
          <p:cNvSpPr txBox="1"/>
          <p:nvPr/>
        </p:nvSpPr>
        <p:spPr>
          <a:xfrm>
            <a:off x="4753604" y="3642129"/>
            <a:ext cx="1056267" cy="523220"/>
          </a:xfrm>
          <a:prstGeom prst="rect">
            <a:avLst/>
          </a:prstGeom>
          <a:noFill/>
        </p:spPr>
        <p:txBody>
          <a:bodyPr wrap="square" rtlCol="0">
            <a:spAutoFit/>
          </a:bodyPr>
          <a:lstStyle/>
          <a:p>
            <a:r>
              <a:rPr lang="en-US" sz="2800" dirty="0" err="1"/>
              <a:t>lang</a:t>
            </a:r>
            <a:endParaRPr lang="en-US" sz="2800" dirty="0"/>
          </a:p>
        </p:txBody>
      </p:sp>
      <p:pic>
        <p:nvPicPr>
          <p:cNvPr id="22" name="Graphic 21" descr="Open Folder">
            <a:extLst>
              <a:ext uri="{FF2B5EF4-FFF2-40B4-BE49-F238E27FC236}">
                <a16:creationId xmlns:a16="http://schemas.microsoft.com/office/drawing/2014/main" id="{CC9F10D0-07A1-4D12-86A2-6FCE10FF55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22024" y="3577798"/>
            <a:ext cx="653006" cy="653006"/>
          </a:xfrm>
          <a:prstGeom prst="rect">
            <a:avLst/>
          </a:prstGeom>
        </p:spPr>
      </p:pic>
      <p:sp>
        <p:nvSpPr>
          <p:cNvPr id="23" name="Rectangle: Rounded Corners 22">
            <a:extLst>
              <a:ext uri="{FF2B5EF4-FFF2-40B4-BE49-F238E27FC236}">
                <a16:creationId xmlns:a16="http://schemas.microsoft.com/office/drawing/2014/main" id="{D197191D-4884-4C50-A08A-9FBE2B5124AD}"/>
              </a:ext>
            </a:extLst>
          </p:cNvPr>
          <p:cNvSpPr/>
          <p:nvPr/>
        </p:nvSpPr>
        <p:spPr>
          <a:xfrm>
            <a:off x="5972902" y="3576675"/>
            <a:ext cx="1366999" cy="654129"/>
          </a:xfrm>
          <a:prstGeom prst="round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A6D833E-8222-4783-AC52-840F1D3DFD57}"/>
              </a:ext>
            </a:extLst>
          </p:cNvPr>
          <p:cNvSpPr txBox="1"/>
          <p:nvPr/>
        </p:nvSpPr>
        <p:spPr>
          <a:xfrm>
            <a:off x="6616069" y="3642129"/>
            <a:ext cx="1056267" cy="523220"/>
          </a:xfrm>
          <a:prstGeom prst="rect">
            <a:avLst/>
          </a:prstGeom>
          <a:noFill/>
        </p:spPr>
        <p:txBody>
          <a:bodyPr wrap="square" rtlCol="0">
            <a:spAutoFit/>
          </a:bodyPr>
          <a:lstStyle/>
          <a:p>
            <a:r>
              <a:rPr lang="en-US" sz="2800" dirty="0" err="1"/>
              <a:t>awt</a:t>
            </a:r>
            <a:endParaRPr lang="en-US" sz="2800" dirty="0"/>
          </a:p>
        </p:txBody>
      </p:sp>
      <p:pic>
        <p:nvPicPr>
          <p:cNvPr id="25" name="Graphic 24" descr="Open Folder">
            <a:extLst>
              <a:ext uri="{FF2B5EF4-FFF2-40B4-BE49-F238E27FC236}">
                <a16:creationId xmlns:a16="http://schemas.microsoft.com/office/drawing/2014/main" id="{5665DD36-F7A3-4366-9667-ABC49045CB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19885" y="2393926"/>
            <a:ext cx="653006" cy="653006"/>
          </a:xfrm>
          <a:prstGeom prst="rect">
            <a:avLst/>
          </a:prstGeom>
        </p:spPr>
      </p:pic>
      <p:sp>
        <p:nvSpPr>
          <p:cNvPr id="26" name="Rectangle: Rounded Corners 25">
            <a:extLst>
              <a:ext uri="{FF2B5EF4-FFF2-40B4-BE49-F238E27FC236}">
                <a16:creationId xmlns:a16="http://schemas.microsoft.com/office/drawing/2014/main" id="{06B6D75D-7D7F-4BAC-B420-E3AB096B9E87}"/>
              </a:ext>
            </a:extLst>
          </p:cNvPr>
          <p:cNvSpPr/>
          <p:nvPr/>
        </p:nvSpPr>
        <p:spPr>
          <a:xfrm>
            <a:off x="4170763" y="2392803"/>
            <a:ext cx="1366999" cy="654129"/>
          </a:xfrm>
          <a:prstGeom prst="round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F0433416-2878-448C-8676-BBBA2B67CF91}"/>
              </a:ext>
            </a:extLst>
          </p:cNvPr>
          <p:cNvSpPr txBox="1"/>
          <p:nvPr/>
        </p:nvSpPr>
        <p:spPr>
          <a:xfrm>
            <a:off x="4751283" y="2445672"/>
            <a:ext cx="1056267" cy="523220"/>
          </a:xfrm>
          <a:prstGeom prst="rect">
            <a:avLst/>
          </a:prstGeom>
          <a:noFill/>
        </p:spPr>
        <p:txBody>
          <a:bodyPr wrap="square" rtlCol="0">
            <a:spAutoFit/>
          </a:bodyPr>
          <a:lstStyle/>
          <a:p>
            <a:r>
              <a:rPr lang="en-US" sz="2800" dirty="0"/>
              <a:t>java</a:t>
            </a:r>
          </a:p>
        </p:txBody>
      </p:sp>
      <p:cxnSp>
        <p:nvCxnSpPr>
          <p:cNvPr id="31" name="Connector: Elbow 30">
            <a:extLst>
              <a:ext uri="{FF2B5EF4-FFF2-40B4-BE49-F238E27FC236}">
                <a16:creationId xmlns:a16="http://schemas.microsoft.com/office/drawing/2014/main" id="{229C86A1-6D43-4E54-8519-A3BFB875CEB4}"/>
              </a:ext>
            </a:extLst>
          </p:cNvPr>
          <p:cNvCxnSpPr>
            <a:cxnSpLocks/>
            <a:stCxn id="20" idx="0"/>
            <a:endCxn id="26" idx="2"/>
          </p:cNvCxnSpPr>
          <p:nvPr/>
        </p:nvCxnSpPr>
        <p:spPr>
          <a:xfrm rot="5400000" flipH="1" flipV="1">
            <a:off x="4589392" y="3311804"/>
            <a:ext cx="529743"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439AE488-7C6F-4D4B-868F-89EE68543FA7}"/>
              </a:ext>
            </a:extLst>
          </p:cNvPr>
          <p:cNvCxnSpPr>
            <a:cxnSpLocks/>
            <a:stCxn id="23" idx="0"/>
            <a:endCxn id="26" idx="2"/>
          </p:cNvCxnSpPr>
          <p:nvPr/>
        </p:nvCxnSpPr>
        <p:spPr>
          <a:xfrm rot="16200000" flipV="1">
            <a:off x="5490462" y="2410734"/>
            <a:ext cx="529743" cy="180213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5D866F76-F24D-4DD2-BBB9-F45C1863F437}"/>
              </a:ext>
            </a:extLst>
          </p:cNvPr>
          <p:cNvCxnSpPr>
            <a:cxnSpLocks/>
          </p:cNvCxnSpPr>
          <p:nvPr/>
        </p:nvCxnSpPr>
        <p:spPr>
          <a:xfrm rot="5400000" flipH="1" flipV="1">
            <a:off x="4589393" y="3311804"/>
            <a:ext cx="529743" cy="12700"/>
          </a:xfrm>
          <a:prstGeom prst="bentConnector3">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B7AE9A99-F4BE-40EE-AD90-46E14D9A7D61}"/>
              </a:ext>
            </a:extLst>
          </p:cNvPr>
          <p:cNvCxnSpPr>
            <a:cxnSpLocks/>
          </p:cNvCxnSpPr>
          <p:nvPr/>
        </p:nvCxnSpPr>
        <p:spPr>
          <a:xfrm rot="16200000" flipV="1">
            <a:off x="5490463" y="2410734"/>
            <a:ext cx="529743" cy="1802139"/>
          </a:xfrm>
          <a:prstGeom prst="bentConnector3">
            <a:avLst>
              <a:gd name="adj1" fmla="val 50000"/>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0" name="Graphic 39" descr="Paper">
            <a:extLst>
              <a:ext uri="{FF2B5EF4-FFF2-40B4-BE49-F238E27FC236}">
                <a16:creationId xmlns:a16="http://schemas.microsoft.com/office/drawing/2014/main" id="{A94F5B07-A4FE-43B4-8E17-3B86E01C96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59051" y="5044181"/>
            <a:ext cx="1255907" cy="1255907"/>
          </a:xfrm>
          <a:prstGeom prst="rect">
            <a:avLst/>
          </a:prstGeom>
        </p:spPr>
      </p:pic>
      <p:sp>
        <p:nvSpPr>
          <p:cNvPr id="41" name="TextBox 40">
            <a:extLst>
              <a:ext uri="{FF2B5EF4-FFF2-40B4-BE49-F238E27FC236}">
                <a16:creationId xmlns:a16="http://schemas.microsoft.com/office/drawing/2014/main" id="{E9D2F9E0-558C-4318-823F-813A69A5A1B4}"/>
              </a:ext>
            </a:extLst>
          </p:cNvPr>
          <p:cNvSpPr txBox="1"/>
          <p:nvPr/>
        </p:nvSpPr>
        <p:spPr>
          <a:xfrm>
            <a:off x="2866096" y="4749753"/>
            <a:ext cx="1038085" cy="369332"/>
          </a:xfrm>
          <a:prstGeom prst="rect">
            <a:avLst/>
          </a:prstGeom>
          <a:noFill/>
        </p:spPr>
        <p:txBody>
          <a:bodyPr wrap="square" rtlCol="0">
            <a:spAutoFit/>
          </a:bodyPr>
          <a:lstStyle/>
          <a:p>
            <a:r>
              <a:rPr lang="en-US" dirty="0"/>
              <a:t>Map.java</a:t>
            </a:r>
          </a:p>
        </p:txBody>
      </p:sp>
      <p:pic>
        <p:nvPicPr>
          <p:cNvPr id="42" name="Graphic 41" descr="Paper">
            <a:extLst>
              <a:ext uri="{FF2B5EF4-FFF2-40B4-BE49-F238E27FC236}">
                <a16:creationId xmlns:a16="http://schemas.microsoft.com/office/drawing/2014/main" id="{5592E56D-AB5F-4697-98F5-CE74A2552F2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82971" y="5068719"/>
            <a:ext cx="1255907" cy="1255907"/>
          </a:xfrm>
          <a:prstGeom prst="rect">
            <a:avLst/>
          </a:prstGeom>
        </p:spPr>
      </p:pic>
      <p:sp>
        <p:nvSpPr>
          <p:cNvPr id="43" name="TextBox 42">
            <a:extLst>
              <a:ext uri="{FF2B5EF4-FFF2-40B4-BE49-F238E27FC236}">
                <a16:creationId xmlns:a16="http://schemas.microsoft.com/office/drawing/2014/main" id="{B2A0C895-4F81-4A79-8837-98289AE5F5C7}"/>
              </a:ext>
            </a:extLst>
          </p:cNvPr>
          <p:cNvSpPr txBox="1"/>
          <p:nvPr/>
        </p:nvSpPr>
        <p:spPr>
          <a:xfrm>
            <a:off x="4256274" y="4760576"/>
            <a:ext cx="1191027" cy="369332"/>
          </a:xfrm>
          <a:prstGeom prst="rect">
            <a:avLst/>
          </a:prstGeom>
          <a:noFill/>
        </p:spPr>
        <p:txBody>
          <a:bodyPr wrap="square" rtlCol="0">
            <a:spAutoFit/>
          </a:bodyPr>
          <a:lstStyle/>
          <a:p>
            <a:r>
              <a:rPr lang="en-US" dirty="0"/>
              <a:t>String.java</a:t>
            </a:r>
          </a:p>
        </p:txBody>
      </p:sp>
      <p:pic>
        <p:nvPicPr>
          <p:cNvPr id="44" name="Graphic 43" descr="Paper">
            <a:extLst>
              <a:ext uri="{FF2B5EF4-FFF2-40B4-BE49-F238E27FC236}">
                <a16:creationId xmlns:a16="http://schemas.microsoft.com/office/drawing/2014/main" id="{3C328111-9C80-4CB3-A739-AAF76B38821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32324" y="5055991"/>
            <a:ext cx="1255907" cy="1255907"/>
          </a:xfrm>
          <a:prstGeom prst="rect">
            <a:avLst/>
          </a:prstGeom>
        </p:spPr>
      </p:pic>
      <p:sp>
        <p:nvSpPr>
          <p:cNvPr id="45" name="TextBox 44">
            <a:extLst>
              <a:ext uri="{FF2B5EF4-FFF2-40B4-BE49-F238E27FC236}">
                <a16:creationId xmlns:a16="http://schemas.microsoft.com/office/drawing/2014/main" id="{38DF26F7-E40F-4417-9113-122536ACD96B}"/>
              </a:ext>
            </a:extLst>
          </p:cNvPr>
          <p:cNvSpPr txBox="1"/>
          <p:nvPr/>
        </p:nvSpPr>
        <p:spPr>
          <a:xfrm>
            <a:off x="1668859" y="4750302"/>
            <a:ext cx="942674" cy="369332"/>
          </a:xfrm>
          <a:prstGeom prst="rect">
            <a:avLst/>
          </a:prstGeom>
          <a:noFill/>
        </p:spPr>
        <p:txBody>
          <a:bodyPr wrap="square" rtlCol="0">
            <a:spAutoFit/>
          </a:bodyPr>
          <a:lstStyle/>
          <a:p>
            <a:r>
              <a:rPr lang="en-US" dirty="0"/>
              <a:t>List.java</a:t>
            </a:r>
          </a:p>
        </p:txBody>
      </p:sp>
      <p:pic>
        <p:nvPicPr>
          <p:cNvPr id="46" name="Graphic 45" descr="Paper">
            <a:extLst>
              <a:ext uri="{FF2B5EF4-FFF2-40B4-BE49-F238E27FC236}">
                <a16:creationId xmlns:a16="http://schemas.microsoft.com/office/drawing/2014/main" id="{20D9076B-5315-4E3F-A77C-4CA27A31270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44953" y="5058445"/>
            <a:ext cx="1255907" cy="1255907"/>
          </a:xfrm>
          <a:prstGeom prst="rect">
            <a:avLst/>
          </a:prstGeom>
        </p:spPr>
      </p:pic>
      <p:sp>
        <p:nvSpPr>
          <p:cNvPr id="47" name="TextBox 46">
            <a:extLst>
              <a:ext uri="{FF2B5EF4-FFF2-40B4-BE49-F238E27FC236}">
                <a16:creationId xmlns:a16="http://schemas.microsoft.com/office/drawing/2014/main" id="{A0A9C125-57BF-4E96-BFB6-923E7FF685E4}"/>
              </a:ext>
            </a:extLst>
          </p:cNvPr>
          <p:cNvSpPr txBox="1"/>
          <p:nvPr/>
        </p:nvSpPr>
        <p:spPr>
          <a:xfrm>
            <a:off x="6007983" y="4750302"/>
            <a:ext cx="1299318" cy="369332"/>
          </a:xfrm>
          <a:prstGeom prst="rect">
            <a:avLst/>
          </a:prstGeom>
          <a:noFill/>
        </p:spPr>
        <p:txBody>
          <a:bodyPr wrap="square" rtlCol="0">
            <a:spAutoFit/>
          </a:bodyPr>
          <a:lstStyle/>
          <a:p>
            <a:r>
              <a:rPr lang="en-US" dirty="0"/>
              <a:t>Button.java</a:t>
            </a:r>
          </a:p>
        </p:txBody>
      </p:sp>
      <p:cxnSp>
        <p:nvCxnSpPr>
          <p:cNvPr id="52" name="Connector: Elbow 51">
            <a:extLst>
              <a:ext uri="{FF2B5EF4-FFF2-40B4-BE49-F238E27FC236}">
                <a16:creationId xmlns:a16="http://schemas.microsoft.com/office/drawing/2014/main" id="{9B68825D-0A87-45F4-BE19-C65517DE868D}"/>
              </a:ext>
            </a:extLst>
          </p:cNvPr>
          <p:cNvCxnSpPr>
            <a:cxnSpLocks/>
            <a:stCxn id="45" idx="0"/>
            <a:endCxn id="17" idx="2"/>
          </p:cNvCxnSpPr>
          <p:nvPr/>
        </p:nvCxnSpPr>
        <p:spPr>
          <a:xfrm rot="16200000" flipV="1">
            <a:off x="1880695" y="4490800"/>
            <a:ext cx="516535" cy="2469"/>
          </a:xfrm>
          <a:prstGeom prst="bentConnector3">
            <a:avLst>
              <a:gd name="adj1" fmla="val 50000"/>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0459F3CC-F2C8-49F7-8212-4AF7223DE94B}"/>
              </a:ext>
            </a:extLst>
          </p:cNvPr>
          <p:cNvCxnSpPr>
            <a:cxnSpLocks/>
            <a:stCxn id="41" idx="0"/>
            <a:endCxn id="17" idx="2"/>
          </p:cNvCxnSpPr>
          <p:nvPr/>
        </p:nvCxnSpPr>
        <p:spPr>
          <a:xfrm rot="16200000" flipV="1">
            <a:off x="2503440" y="3868054"/>
            <a:ext cx="515986" cy="1247412"/>
          </a:xfrm>
          <a:prstGeom prst="bentConnector3">
            <a:avLst>
              <a:gd name="adj1" fmla="val 50000"/>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BECED40B-F9FE-4A72-B788-0BE289193A8C}"/>
              </a:ext>
            </a:extLst>
          </p:cNvPr>
          <p:cNvCxnSpPr>
            <a:cxnSpLocks/>
            <a:stCxn id="43" idx="0"/>
            <a:endCxn id="20" idx="2"/>
          </p:cNvCxnSpPr>
          <p:nvPr/>
        </p:nvCxnSpPr>
        <p:spPr>
          <a:xfrm rot="5400000" flipH="1" flipV="1">
            <a:off x="4588139" y="4494453"/>
            <a:ext cx="529772" cy="2475"/>
          </a:xfrm>
          <a:prstGeom prst="bentConnector3">
            <a:avLst>
              <a:gd name="adj1" fmla="val 50000"/>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BFD9300F-E18D-4402-8C75-6CA64CF4F1E7}"/>
              </a:ext>
            </a:extLst>
          </p:cNvPr>
          <p:cNvCxnSpPr>
            <a:cxnSpLocks/>
            <a:stCxn id="47" idx="0"/>
            <a:endCxn id="23" idx="2"/>
          </p:cNvCxnSpPr>
          <p:nvPr/>
        </p:nvCxnSpPr>
        <p:spPr>
          <a:xfrm rot="16200000" flipV="1">
            <a:off x="6397273" y="4489933"/>
            <a:ext cx="519498" cy="1240"/>
          </a:xfrm>
          <a:prstGeom prst="bentConnector3">
            <a:avLst>
              <a:gd name="adj1" fmla="val 50000"/>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D2C3E922-DFDE-4694-B37C-9BFA9954FE83}"/>
              </a:ext>
            </a:extLst>
          </p:cNvPr>
          <p:cNvSpPr txBox="1"/>
          <p:nvPr/>
        </p:nvSpPr>
        <p:spPr>
          <a:xfrm>
            <a:off x="3212474" y="5521163"/>
            <a:ext cx="219912" cy="523220"/>
          </a:xfrm>
          <a:prstGeom prst="rect">
            <a:avLst/>
          </a:prstGeom>
          <a:noFill/>
        </p:spPr>
        <p:txBody>
          <a:bodyPr wrap="square" rtlCol="0">
            <a:spAutoFit/>
          </a:bodyPr>
          <a:lstStyle/>
          <a:p>
            <a:r>
              <a:rPr lang="en-US" sz="2800" dirty="0"/>
              <a:t>1</a:t>
            </a:r>
          </a:p>
        </p:txBody>
      </p:sp>
      <p:sp>
        <p:nvSpPr>
          <p:cNvPr id="53" name="TextBox 52">
            <a:extLst>
              <a:ext uri="{FF2B5EF4-FFF2-40B4-BE49-F238E27FC236}">
                <a16:creationId xmlns:a16="http://schemas.microsoft.com/office/drawing/2014/main" id="{CB104F36-4B40-46DE-AE26-3D491219D863}"/>
              </a:ext>
            </a:extLst>
          </p:cNvPr>
          <p:cNvSpPr txBox="1"/>
          <p:nvPr/>
        </p:nvSpPr>
        <p:spPr>
          <a:xfrm>
            <a:off x="2844862" y="6166331"/>
            <a:ext cx="1152500" cy="523220"/>
          </a:xfrm>
          <a:prstGeom prst="rect">
            <a:avLst/>
          </a:prstGeom>
          <a:noFill/>
        </p:spPr>
        <p:txBody>
          <a:bodyPr wrap="square" rtlCol="0">
            <a:spAutoFit/>
          </a:bodyPr>
          <a:lstStyle/>
          <a:p>
            <a:r>
              <a:rPr lang="en-US" sz="2800" dirty="0">
                <a:solidFill>
                  <a:schemeClr val="accent6"/>
                </a:solidFill>
              </a:rPr>
              <a:t>Cache</a:t>
            </a:r>
          </a:p>
        </p:txBody>
      </p:sp>
      <p:pic>
        <p:nvPicPr>
          <p:cNvPr id="94" name="Graphic 93" descr="Paper">
            <a:extLst>
              <a:ext uri="{FF2B5EF4-FFF2-40B4-BE49-F238E27FC236}">
                <a16:creationId xmlns:a16="http://schemas.microsoft.com/office/drawing/2014/main" id="{899342D7-05F5-4C5F-A451-0F86C32E26B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2577" y="5044181"/>
            <a:ext cx="1255907" cy="1255907"/>
          </a:xfrm>
          <a:prstGeom prst="rect">
            <a:avLst/>
          </a:prstGeom>
        </p:spPr>
      </p:pic>
      <p:sp>
        <p:nvSpPr>
          <p:cNvPr id="95" name="TextBox 94">
            <a:extLst>
              <a:ext uri="{FF2B5EF4-FFF2-40B4-BE49-F238E27FC236}">
                <a16:creationId xmlns:a16="http://schemas.microsoft.com/office/drawing/2014/main" id="{D1021FA7-DEFF-4D7E-8526-E7B425454D4A}"/>
              </a:ext>
            </a:extLst>
          </p:cNvPr>
          <p:cNvSpPr txBox="1"/>
          <p:nvPr/>
        </p:nvSpPr>
        <p:spPr>
          <a:xfrm>
            <a:off x="650206" y="4738492"/>
            <a:ext cx="942674" cy="369332"/>
          </a:xfrm>
          <a:prstGeom prst="rect">
            <a:avLst/>
          </a:prstGeom>
          <a:noFill/>
        </p:spPr>
        <p:txBody>
          <a:bodyPr wrap="square" rtlCol="0">
            <a:spAutoFit/>
          </a:bodyPr>
          <a:lstStyle/>
          <a:p>
            <a:r>
              <a:rPr lang="en-US" dirty="0"/>
              <a:t>Set.java</a:t>
            </a:r>
          </a:p>
        </p:txBody>
      </p:sp>
      <p:cxnSp>
        <p:nvCxnSpPr>
          <p:cNvPr id="97" name="Connector: Elbow 96">
            <a:extLst>
              <a:ext uri="{FF2B5EF4-FFF2-40B4-BE49-F238E27FC236}">
                <a16:creationId xmlns:a16="http://schemas.microsoft.com/office/drawing/2014/main" id="{416D8FD1-8F85-40C4-94E5-656AF07BFC50}"/>
              </a:ext>
            </a:extLst>
          </p:cNvPr>
          <p:cNvCxnSpPr>
            <a:cxnSpLocks/>
            <a:stCxn id="17" idx="0"/>
            <a:endCxn id="26" idx="2"/>
          </p:cNvCxnSpPr>
          <p:nvPr/>
        </p:nvCxnSpPr>
        <p:spPr>
          <a:xfrm rot="5400000" flipH="1" flipV="1">
            <a:off x="3229643" y="1955017"/>
            <a:ext cx="532705" cy="2716536"/>
          </a:xfrm>
          <a:prstGeom prst="bentConnector3">
            <a:avLst>
              <a:gd name="adj1" fmla="val 50000"/>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A052615A-4A30-43B8-82EB-3C7F8047B307}"/>
              </a:ext>
            </a:extLst>
          </p:cNvPr>
          <p:cNvCxnSpPr>
            <a:cxnSpLocks/>
            <a:stCxn id="95" idx="0"/>
            <a:endCxn id="17" idx="2"/>
          </p:cNvCxnSpPr>
          <p:nvPr/>
        </p:nvCxnSpPr>
        <p:spPr>
          <a:xfrm rot="5400000" flipH="1" flipV="1">
            <a:off x="1377273" y="3978038"/>
            <a:ext cx="504725" cy="1016184"/>
          </a:xfrm>
          <a:prstGeom prst="bentConnector3">
            <a:avLst>
              <a:gd name="adj1" fmla="val 50000"/>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itle 1">
            <a:extLst>
              <a:ext uri="{FF2B5EF4-FFF2-40B4-BE49-F238E27FC236}">
                <a16:creationId xmlns:a16="http://schemas.microsoft.com/office/drawing/2014/main" id="{97E3B651-2075-4A6D-8A19-C8B4D1EB8CF7}"/>
              </a:ext>
            </a:extLst>
          </p:cNvPr>
          <p:cNvSpPr txBox="1">
            <a:spLocks/>
          </p:cNvSpPr>
          <p:nvPr/>
        </p:nvSpPr>
        <p:spPr>
          <a:xfrm>
            <a:off x="781050" y="509137"/>
            <a:ext cx="954447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6600" b="1" dirty="0">
                <a:solidFill>
                  <a:srgbClr val="005C2A"/>
                </a:solidFill>
                <a:sym typeface="Wingdings" panose="05000000000000000000" pitchFamily="2" charset="2"/>
              </a:rPr>
              <a:t>Many Scopes</a:t>
            </a:r>
          </a:p>
        </p:txBody>
      </p:sp>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D210E27A-908E-4DA5-9834-8B6D4FDA0A44}"/>
                  </a:ext>
                </a:extLst>
              </p:cNvPr>
              <p:cNvSpPr/>
              <p:nvPr/>
            </p:nvSpPr>
            <p:spPr>
              <a:xfrm>
                <a:off x="781050" y="1458759"/>
                <a:ext cx="5162824" cy="923330"/>
              </a:xfrm>
              <a:prstGeom prst="rect">
                <a:avLst/>
              </a:prstGeom>
            </p:spPr>
            <p:txBody>
              <a:bodyPr wrap="none">
                <a:spAutoFit/>
              </a:bodyPr>
              <a:lstStyle/>
              <a:p>
                <a:pPr>
                  <a:lnSpc>
                    <a:spcPct val="100000"/>
                  </a:lnSpc>
                </a:pPr>
                <a14:m>
                  <m:oMath xmlns:m="http://schemas.openxmlformats.org/officeDocument/2006/math">
                    <m:r>
                      <a:rPr lang="en-US" sz="5400" b="0" i="1" dirty="0">
                        <a:latin typeface="Cambria Math" panose="02040503050406030204" pitchFamily="18" charset="0"/>
                        <a:ea typeface="Cambria Math" panose="02040503050406030204" pitchFamily="18" charset="0"/>
                        <a:sym typeface="Wingdings" panose="05000000000000000000" pitchFamily="2" charset="2"/>
                      </a:rPr>
                      <m:t>→</m:t>
                    </m:r>
                  </m:oMath>
                </a14:m>
                <a:r>
                  <a:rPr lang="en-US" sz="5400" dirty="0">
                    <a:solidFill>
                      <a:srgbClr val="005C2A"/>
                    </a:solidFill>
                  </a:rPr>
                  <a:t> </a:t>
                </a:r>
                <a:r>
                  <a:rPr lang="en-US" sz="5400" dirty="0"/>
                  <a:t>Nested Models</a:t>
                </a:r>
              </a:p>
            </p:txBody>
          </p:sp>
        </mc:Choice>
        <mc:Fallback xmlns="">
          <p:sp>
            <p:nvSpPr>
              <p:cNvPr id="56" name="Rectangle 55">
                <a:extLst>
                  <a:ext uri="{FF2B5EF4-FFF2-40B4-BE49-F238E27FC236}">
                    <a16:creationId xmlns:a16="http://schemas.microsoft.com/office/drawing/2014/main" id="{D210E27A-908E-4DA5-9834-8B6D4FDA0A44}"/>
                  </a:ext>
                </a:extLst>
              </p:cNvPr>
              <p:cNvSpPr>
                <a:spLocks noRot="1" noChangeAspect="1" noMove="1" noResize="1" noEditPoints="1" noAdjustHandles="1" noChangeArrowheads="1" noChangeShapeType="1" noTextEdit="1"/>
              </p:cNvSpPr>
              <p:nvPr/>
            </p:nvSpPr>
            <p:spPr>
              <a:xfrm>
                <a:off x="781050" y="1458759"/>
                <a:ext cx="5162824" cy="923330"/>
              </a:xfrm>
              <a:prstGeom prst="rect">
                <a:avLst/>
              </a:prstGeom>
              <a:blipFill>
                <a:blip r:embed="rId10"/>
                <a:stretch>
                  <a:fillRect t="-17763" r="-5549" b="-39474"/>
                </a:stretch>
              </a:blipFill>
            </p:spPr>
            <p:txBody>
              <a:bodyPr/>
              <a:lstStyle/>
              <a:p>
                <a:r>
                  <a:rPr lang="en-US">
                    <a:noFill/>
                  </a:rPr>
                  <a:t> </a:t>
                </a:r>
              </a:p>
            </p:txBody>
          </p:sp>
        </mc:Fallback>
      </mc:AlternateContent>
    </p:spTree>
    <p:extLst>
      <p:ext uri="{BB962C8B-B14F-4D97-AF65-F5344CB8AC3E}">
        <p14:creationId xmlns:p14="http://schemas.microsoft.com/office/powerpoint/2010/main" val="16804159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phic 15" descr="Open Folder">
            <a:extLst>
              <a:ext uri="{FF2B5EF4-FFF2-40B4-BE49-F238E27FC236}">
                <a16:creationId xmlns:a16="http://schemas.microsoft.com/office/drawing/2014/main" id="{CE23F2A4-5785-4ADD-89E2-11A9841D67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349" y="3580760"/>
            <a:ext cx="653006" cy="653006"/>
          </a:xfrm>
          <a:prstGeom prst="rect">
            <a:avLst/>
          </a:prstGeom>
        </p:spPr>
      </p:pic>
      <p:sp>
        <p:nvSpPr>
          <p:cNvPr id="17" name="Rectangle: Rounded Corners 16">
            <a:extLst>
              <a:ext uri="{FF2B5EF4-FFF2-40B4-BE49-F238E27FC236}">
                <a16:creationId xmlns:a16="http://schemas.microsoft.com/office/drawing/2014/main" id="{AEB244B6-CF86-420A-BB30-C28347874D46}"/>
              </a:ext>
            </a:extLst>
          </p:cNvPr>
          <p:cNvSpPr/>
          <p:nvPr/>
        </p:nvSpPr>
        <p:spPr>
          <a:xfrm>
            <a:off x="1454227" y="3579637"/>
            <a:ext cx="1366999" cy="654130"/>
          </a:xfrm>
          <a:prstGeom prst="round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110F4C0-25E4-440E-9CCB-044ABD8A6E89}"/>
              </a:ext>
            </a:extLst>
          </p:cNvPr>
          <p:cNvSpPr txBox="1"/>
          <p:nvPr/>
        </p:nvSpPr>
        <p:spPr>
          <a:xfrm>
            <a:off x="2037068" y="3645091"/>
            <a:ext cx="1056267" cy="523220"/>
          </a:xfrm>
          <a:prstGeom prst="rect">
            <a:avLst/>
          </a:prstGeom>
          <a:noFill/>
        </p:spPr>
        <p:txBody>
          <a:bodyPr wrap="square" rtlCol="0">
            <a:spAutoFit/>
          </a:bodyPr>
          <a:lstStyle/>
          <a:p>
            <a:r>
              <a:rPr lang="en-US" sz="2800" dirty="0" err="1"/>
              <a:t>util</a:t>
            </a:r>
            <a:endParaRPr lang="en-US" sz="2800" dirty="0"/>
          </a:p>
        </p:txBody>
      </p:sp>
      <p:pic>
        <p:nvPicPr>
          <p:cNvPr id="19" name="Graphic 18" descr="Open Folder">
            <a:extLst>
              <a:ext uri="{FF2B5EF4-FFF2-40B4-BE49-F238E27FC236}">
                <a16:creationId xmlns:a16="http://schemas.microsoft.com/office/drawing/2014/main" id="{B8228CDC-6AC3-492E-8898-AAAFD9897E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19885" y="3577798"/>
            <a:ext cx="653006" cy="653006"/>
          </a:xfrm>
          <a:prstGeom prst="rect">
            <a:avLst/>
          </a:prstGeom>
        </p:spPr>
      </p:pic>
      <p:sp>
        <p:nvSpPr>
          <p:cNvPr id="20" name="Rectangle: Rounded Corners 19">
            <a:extLst>
              <a:ext uri="{FF2B5EF4-FFF2-40B4-BE49-F238E27FC236}">
                <a16:creationId xmlns:a16="http://schemas.microsoft.com/office/drawing/2014/main" id="{77300557-4FE1-4797-944B-7E701A0B77F1}"/>
              </a:ext>
            </a:extLst>
          </p:cNvPr>
          <p:cNvSpPr/>
          <p:nvPr/>
        </p:nvSpPr>
        <p:spPr>
          <a:xfrm>
            <a:off x="4170763" y="3576675"/>
            <a:ext cx="1366999" cy="654129"/>
          </a:xfrm>
          <a:prstGeom prst="round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9C7531DA-6F2E-4131-BCF9-C6B2DCA3F599}"/>
              </a:ext>
            </a:extLst>
          </p:cNvPr>
          <p:cNvSpPr txBox="1"/>
          <p:nvPr/>
        </p:nvSpPr>
        <p:spPr>
          <a:xfrm>
            <a:off x="4753604" y="3642129"/>
            <a:ext cx="1056267" cy="523220"/>
          </a:xfrm>
          <a:prstGeom prst="rect">
            <a:avLst/>
          </a:prstGeom>
          <a:noFill/>
        </p:spPr>
        <p:txBody>
          <a:bodyPr wrap="square" rtlCol="0">
            <a:spAutoFit/>
          </a:bodyPr>
          <a:lstStyle/>
          <a:p>
            <a:r>
              <a:rPr lang="en-US" sz="2800" dirty="0" err="1"/>
              <a:t>lang</a:t>
            </a:r>
            <a:endParaRPr lang="en-US" sz="2800" dirty="0"/>
          </a:p>
        </p:txBody>
      </p:sp>
      <p:pic>
        <p:nvPicPr>
          <p:cNvPr id="22" name="Graphic 21" descr="Open Folder">
            <a:extLst>
              <a:ext uri="{FF2B5EF4-FFF2-40B4-BE49-F238E27FC236}">
                <a16:creationId xmlns:a16="http://schemas.microsoft.com/office/drawing/2014/main" id="{CC9F10D0-07A1-4D12-86A2-6FCE10FF55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22024" y="3577798"/>
            <a:ext cx="653006" cy="653006"/>
          </a:xfrm>
          <a:prstGeom prst="rect">
            <a:avLst/>
          </a:prstGeom>
        </p:spPr>
      </p:pic>
      <p:sp>
        <p:nvSpPr>
          <p:cNvPr id="23" name="Rectangle: Rounded Corners 22">
            <a:extLst>
              <a:ext uri="{FF2B5EF4-FFF2-40B4-BE49-F238E27FC236}">
                <a16:creationId xmlns:a16="http://schemas.microsoft.com/office/drawing/2014/main" id="{D197191D-4884-4C50-A08A-9FBE2B5124AD}"/>
              </a:ext>
            </a:extLst>
          </p:cNvPr>
          <p:cNvSpPr/>
          <p:nvPr/>
        </p:nvSpPr>
        <p:spPr>
          <a:xfrm>
            <a:off x="5972902" y="3576675"/>
            <a:ext cx="1366999" cy="654129"/>
          </a:xfrm>
          <a:prstGeom prst="round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A6D833E-8222-4783-AC52-840F1D3DFD57}"/>
              </a:ext>
            </a:extLst>
          </p:cNvPr>
          <p:cNvSpPr txBox="1"/>
          <p:nvPr/>
        </p:nvSpPr>
        <p:spPr>
          <a:xfrm>
            <a:off x="6616069" y="3642129"/>
            <a:ext cx="1056267" cy="523220"/>
          </a:xfrm>
          <a:prstGeom prst="rect">
            <a:avLst/>
          </a:prstGeom>
          <a:noFill/>
        </p:spPr>
        <p:txBody>
          <a:bodyPr wrap="square" rtlCol="0">
            <a:spAutoFit/>
          </a:bodyPr>
          <a:lstStyle/>
          <a:p>
            <a:r>
              <a:rPr lang="en-US" sz="2800" dirty="0" err="1"/>
              <a:t>awt</a:t>
            </a:r>
            <a:endParaRPr lang="en-US" sz="2800" dirty="0"/>
          </a:p>
        </p:txBody>
      </p:sp>
      <p:pic>
        <p:nvPicPr>
          <p:cNvPr id="25" name="Graphic 24" descr="Open Folder">
            <a:extLst>
              <a:ext uri="{FF2B5EF4-FFF2-40B4-BE49-F238E27FC236}">
                <a16:creationId xmlns:a16="http://schemas.microsoft.com/office/drawing/2014/main" id="{5665DD36-F7A3-4366-9667-ABC49045CB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19885" y="2393926"/>
            <a:ext cx="653006" cy="653006"/>
          </a:xfrm>
          <a:prstGeom prst="rect">
            <a:avLst/>
          </a:prstGeom>
        </p:spPr>
      </p:pic>
      <p:sp>
        <p:nvSpPr>
          <p:cNvPr id="26" name="Rectangle: Rounded Corners 25">
            <a:extLst>
              <a:ext uri="{FF2B5EF4-FFF2-40B4-BE49-F238E27FC236}">
                <a16:creationId xmlns:a16="http://schemas.microsoft.com/office/drawing/2014/main" id="{06B6D75D-7D7F-4BAC-B420-E3AB096B9E87}"/>
              </a:ext>
            </a:extLst>
          </p:cNvPr>
          <p:cNvSpPr/>
          <p:nvPr/>
        </p:nvSpPr>
        <p:spPr>
          <a:xfrm>
            <a:off x="4170763" y="2392803"/>
            <a:ext cx="1366999" cy="654129"/>
          </a:xfrm>
          <a:prstGeom prst="round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F0433416-2878-448C-8676-BBBA2B67CF91}"/>
              </a:ext>
            </a:extLst>
          </p:cNvPr>
          <p:cNvSpPr txBox="1"/>
          <p:nvPr/>
        </p:nvSpPr>
        <p:spPr>
          <a:xfrm>
            <a:off x="4751283" y="2445672"/>
            <a:ext cx="1056267" cy="523220"/>
          </a:xfrm>
          <a:prstGeom prst="rect">
            <a:avLst/>
          </a:prstGeom>
          <a:noFill/>
        </p:spPr>
        <p:txBody>
          <a:bodyPr wrap="square" rtlCol="0">
            <a:spAutoFit/>
          </a:bodyPr>
          <a:lstStyle/>
          <a:p>
            <a:r>
              <a:rPr lang="en-US" sz="2800" dirty="0"/>
              <a:t>java</a:t>
            </a:r>
          </a:p>
        </p:txBody>
      </p:sp>
      <p:cxnSp>
        <p:nvCxnSpPr>
          <p:cNvPr id="31" name="Connector: Elbow 30">
            <a:extLst>
              <a:ext uri="{FF2B5EF4-FFF2-40B4-BE49-F238E27FC236}">
                <a16:creationId xmlns:a16="http://schemas.microsoft.com/office/drawing/2014/main" id="{229C86A1-6D43-4E54-8519-A3BFB875CEB4}"/>
              </a:ext>
            </a:extLst>
          </p:cNvPr>
          <p:cNvCxnSpPr>
            <a:cxnSpLocks/>
            <a:stCxn id="20" idx="0"/>
            <a:endCxn id="26" idx="2"/>
          </p:cNvCxnSpPr>
          <p:nvPr/>
        </p:nvCxnSpPr>
        <p:spPr>
          <a:xfrm rot="5400000" flipH="1" flipV="1">
            <a:off x="4589392" y="3311804"/>
            <a:ext cx="529743"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439AE488-7C6F-4D4B-868F-89EE68543FA7}"/>
              </a:ext>
            </a:extLst>
          </p:cNvPr>
          <p:cNvCxnSpPr>
            <a:cxnSpLocks/>
            <a:stCxn id="23" idx="0"/>
            <a:endCxn id="26" idx="2"/>
          </p:cNvCxnSpPr>
          <p:nvPr/>
        </p:nvCxnSpPr>
        <p:spPr>
          <a:xfrm rot="16200000" flipV="1">
            <a:off x="5490462" y="2410734"/>
            <a:ext cx="529743" cy="180213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5D866F76-F24D-4DD2-BBB9-F45C1863F437}"/>
              </a:ext>
            </a:extLst>
          </p:cNvPr>
          <p:cNvCxnSpPr>
            <a:cxnSpLocks/>
          </p:cNvCxnSpPr>
          <p:nvPr/>
        </p:nvCxnSpPr>
        <p:spPr>
          <a:xfrm rot="5400000" flipH="1" flipV="1">
            <a:off x="4589393" y="3311804"/>
            <a:ext cx="529743" cy="12700"/>
          </a:xfrm>
          <a:prstGeom prst="bentConnector3">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B7AE9A99-F4BE-40EE-AD90-46E14D9A7D61}"/>
              </a:ext>
            </a:extLst>
          </p:cNvPr>
          <p:cNvCxnSpPr>
            <a:cxnSpLocks/>
          </p:cNvCxnSpPr>
          <p:nvPr/>
        </p:nvCxnSpPr>
        <p:spPr>
          <a:xfrm rot="16200000" flipV="1">
            <a:off x="5490463" y="2410734"/>
            <a:ext cx="529743" cy="1802139"/>
          </a:xfrm>
          <a:prstGeom prst="bentConnector3">
            <a:avLst>
              <a:gd name="adj1" fmla="val 50000"/>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0" name="Graphic 39" descr="Paper">
            <a:extLst>
              <a:ext uri="{FF2B5EF4-FFF2-40B4-BE49-F238E27FC236}">
                <a16:creationId xmlns:a16="http://schemas.microsoft.com/office/drawing/2014/main" id="{A94F5B07-A4FE-43B4-8E17-3B86E01C96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59051" y="5044181"/>
            <a:ext cx="1255907" cy="1255907"/>
          </a:xfrm>
          <a:prstGeom prst="rect">
            <a:avLst/>
          </a:prstGeom>
        </p:spPr>
      </p:pic>
      <p:sp>
        <p:nvSpPr>
          <p:cNvPr id="41" name="TextBox 40">
            <a:extLst>
              <a:ext uri="{FF2B5EF4-FFF2-40B4-BE49-F238E27FC236}">
                <a16:creationId xmlns:a16="http://schemas.microsoft.com/office/drawing/2014/main" id="{E9D2F9E0-558C-4318-823F-813A69A5A1B4}"/>
              </a:ext>
            </a:extLst>
          </p:cNvPr>
          <p:cNvSpPr txBox="1"/>
          <p:nvPr/>
        </p:nvSpPr>
        <p:spPr>
          <a:xfrm>
            <a:off x="2866096" y="4749753"/>
            <a:ext cx="1038085" cy="369332"/>
          </a:xfrm>
          <a:prstGeom prst="rect">
            <a:avLst/>
          </a:prstGeom>
          <a:noFill/>
        </p:spPr>
        <p:txBody>
          <a:bodyPr wrap="square" rtlCol="0">
            <a:spAutoFit/>
          </a:bodyPr>
          <a:lstStyle/>
          <a:p>
            <a:r>
              <a:rPr lang="en-US" dirty="0"/>
              <a:t>Map.java</a:t>
            </a:r>
          </a:p>
        </p:txBody>
      </p:sp>
      <p:pic>
        <p:nvPicPr>
          <p:cNvPr id="42" name="Graphic 41" descr="Paper">
            <a:extLst>
              <a:ext uri="{FF2B5EF4-FFF2-40B4-BE49-F238E27FC236}">
                <a16:creationId xmlns:a16="http://schemas.microsoft.com/office/drawing/2014/main" id="{5592E56D-AB5F-4697-98F5-CE74A2552F2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82971" y="5068719"/>
            <a:ext cx="1255907" cy="1255907"/>
          </a:xfrm>
          <a:prstGeom prst="rect">
            <a:avLst/>
          </a:prstGeom>
        </p:spPr>
      </p:pic>
      <p:sp>
        <p:nvSpPr>
          <p:cNvPr id="43" name="TextBox 42">
            <a:extLst>
              <a:ext uri="{FF2B5EF4-FFF2-40B4-BE49-F238E27FC236}">
                <a16:creationId xmlns:a16="http://schemas.microsoft.com/office/drawing/2014/main" id="{B2A0C895-4F81-4A79-8837-98289AE5F5C7}"/>
              </a:ext>
            </a:extLst>
          </p:cNvPr>
          <p:cNvSpPr txBox="1"/>
          <p:nvPr/>
        </p:nvSpPr>
        <p:spPr>
          <a:xfrm>
            <a:off x="4256274" y="4760576"/>
            <a:ext cx="1191027" cy="369332"/>
          </a:xfrm>
          <a:prstGeom prst="rect">
            <a:avLst/>
          </a:prstGeom>
          <a:noFill/>
        </p:spPr>
        <p:txBody>
          <a:bodyPr wrap="square" rtlCol="0">
            <a:spAutoFit/>
          </a:bodyPr>
          <a:lstStyle/>
          <a:p>
            <a:r>
              <a:rPr lang="en-US" dirty="0"/>
              <a:t>String.java</a:t>
            </a:r>
          </a:p>
        </p:txBody>
      </p:sp>
      <p:pic>
        <p:nvPicPr>
          <p:cNvPr id="44" name="Graphic 43" descr="Paper">
            <a:extLst>
              <a:ext uri="{FF2B5EF4-FFF2-40B4-BE49-F238E27FC236}">
                <a16:creationId xmlns:a16="http://schemas.microsoft.com/office/drawing/2014/main" id="{3C328111-9C80-4CB3-A739-AAF76B38821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32324" y="5055991"/>
            <a:ext cx="1255907" cy="1255907"/>
          </a:xfrm>
          <a:prstGeom prst="rect">
            <a:avLst/>
          </a:prstGeom>
        </p:spPr>
      </p:pic>
      <p:sp>
        <p:nvSpPr>
          <p:cNvPr id="45" name="TextBox 44">
            <a:extLst>
              <a:ext uri="{FF2B5EF4-FFF2-40B4-BE49-F238E27FC236}">
                <a16:creationId xmlns:a16="http://schemas.microsoft.com/office/drawing/2014/main" id="{38DF26F7-E40F-4417-9113-122536ACD96B}"/>
              </a:ext>
            </a:extLst>
          </p:cNvPr>
          <p:cNvSpPr txBox="1"/>
          <p:nvPr/>
        </p:nvSpPr>
        <p:spPr>
          <a:xfrm>
            <a:off x="1668859" y="4750302"/>
            <a:ext cx="942674" cy="369332"/>
          </a:xfrm>
          <a:prstGeom prst="rect">
            <a:avLst/>
          </a:prstGeom>
          <a:noFill/>
        </p:spPr>
        <p:txBody>
          <a:bodyPr wrap="square" rtlCol="0">
            <a:spAutoFit/>
          </a:bodyPr>
          <a:lstStyle/>
          <a:p>
            <a:r>
              <a:rPr lang="en-US" dirty="0"/>
              <a:t>List.java</a:t>
            </a:r>
          </a:p>
        </p:txBody>
      </p:sp>
      <p:pic>
        <p:nvPicPr>
          <p:cNvPr id="46" name="Graphic 45" descr="Paper">
            <a:extLst>
              <a:ext uri="{FF2B5EF4-FFF2-40B4-BE49-F238E27FC236}">
                <a16:creationId xmlns:a16="http://schemas.microsoft.com/office/drawing/2014/main" id="{20D9076B-5315-4E3F-A77C-4CA27A31270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44953" y="5058445"/>
            <a:ext cx="1255907" cy="1255907"/>
          </a:xfrm>
          <a:prstGeom prst="rect">
            <a:avLst/>
          </a:prstGeom>
        </p:spPr>
      </p:pic>
      <p:sp>
        <p:nvSpPr>
          <p:cNvPr id="47" name="TextBox 46">
            <a:extLst>
              <a:ext uri="{FF2B5EF4-FFF2-40B4-BE49-F238E27FC236}">
                <a16:creationId xmlns:a16="http://schemas.microsoft.com/office/drawing/2014/main" id="{A0A9C125-57BF-4E96-BFB6-923E7FF685E4}"/>
              </a:ext>
            </a:extLst>
          </p:cNvPr>
          <p:cNvSpPr txBox="1"/>
          <p:nvPr/>
        </p:nvSpPr>
        <p:spPr>
          <a:xfrm>
            <a:off x="6007983" y="4750302"/>
            <a:ext cx="1299318" cy="369332"/>
          </a:xfrm>
          <a:prstGeom prst="rect">
            <a:avLst/>
          </a:prstGeom>
          <a:noFill/>
        </p:spPr>
        <p:txBody>
          <a:bodyPr wrap="square" rtlCol="0">
            <a:spAutoFit/>
          </a:bodyPr>
          <a:lstStyle/>
          <a:p>
            <a:r>
              <a:rPr lang="en-US" dirty="0"/>
              <a:t>Button.java</a:t>
            </a:r>
          </a:p>
        </p:txBody>
      </p:sp>
      <p:cxnSp>
        <p:nvCxnSpPr>
          <p:cNvPr id="52" name="Connector: Elbow 51">
            <a:extLst>
              <a:ext uri="{FF2B5EF4-FFF2-40B4-BE49-F238E27FC236}">
                <a16:creationId xmlns:a16="http://schemas.microsoft.com/office/drawing/2014/main" id="{9B68825D-0A87-45F4-BE19-C65517DE868D}"/>
              </a:ext>
            </a:extLst>
          </p:cNvPr>
          <p:cNvCxnSpPr>
            <a:cxnSpLocks/>
            <a:stCxn id="45" idx="0"/>
            <a:endCxn id="17" idx="2"/>
          </p:cNvCxnSpPr>
          <p:nvPr/>
        </p:nvCxnSpPr>
        <p:spPr>
          <a:xfrm rot="16200000" flipV="1">
            <a:off x="1880695" y="4490800"/>
            <a:ext cx="516535" cy="2469"/>
          </a:xfrm>
          <a:prstGeom prst="bentConnector3">
            <a:avLst>
              <a:gd name="adj1" fmla="val 50000"/>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0459F3CC-F2C8-49F7-8212-4AF7223DE94B}"/>
              </a:ext>
            </a:extLst>
          </p:cNvPr>
          <p:cNvCxnSpPr>
            <a:cxnSpLocks/>
            <a:stCxn id="41" idx="0"/>
            <a:endCxn id="17" idx="2"/>
          </p:cNvCxnSpPr>
          <p:nvPr/>
        </p:nvCxnSpPr>
        <p:spPr>
          <a:xfrm rot="16200000" flipV="1">
            <a:off x="2503440" y="3868054"/>
            <a:ext cx="515986" cy="1247412"/>
          </a:xfrm>
          <a:prstGeom prst="bentConnector3">
            <a:avLst>
              <a:gd name="adj1" fmla="val 50000"/>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BECED40B-F9FE-4A72-B788-0BE289193A8C}"/>
              </a:ext>
            </a:extLst>
          </p:cNvPr>
          <p:cNvCxnSpPr>
            <a:cxnSpLocks/>
            <a:stCxn id="43" idx="0"/>
            <a:endCxn id="20" idx="2"/>
          </p:cNvCxnSpPr>
          <p:nvPr/>
        </p:nvCxnSpPr>
        <p:spPr>
          <a:xfrm rot="5400000" flipH="1" flipV="1">
            <a:off x="4588139" y="4494453"/>
            <a:ext cx="529772" cy="2475"/>
          </a:xfrm>
          <a:prstGeom prst="bentConnector3">
            <a:avLst>
              <a:gd name="adj1" fmla="val 50000"/>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BFD9300F-E18D-4402-8C75-6CA64CF4F1E7}"/>
              </a:ext>
            </a:extLst>
          </p:cNvPr>
          <p:cNvCxnSpPr>
            <a:cxnSpLocks/>
            <a:stCxn id="47" idx="0"/>
            <a:endCxn id="23" idx="2"/>
          </p:cNvCxnSpPr>
          <p:nvPr/>
        </p:nvCxnSpPr>
        <p:spPr>
          <a:xfrm rot="16200000" flipV="1">
            <a:off x="6397273" y="4489933"/>
            <a:ext cx="519498" cy="1240"/>
          </a:xfrm>
          <a:prstGeom prst="bentConnector3">
            <a:avLst>
              <a:gd name="adj1" fmla="val 50000"/>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D2C3E922-DFDE-4694-B37C-9BFA9954FE83}"/>
              </a:ext>
            </a:extLst>
          </p:cNvPr>
          <p:cNvSpPr txBox="1"/>
          <p:nvPr/>
        </p:nvSpPr>
        <p:spPr>
          <a:xfrm>
            <a:off x="3212474" y="5521163"/>
            <a:ext cx="219912" cy="523220"/>
          </a:xfrm>
          <a:prstGeom prst="rect">
            <a:avLst/>
          </a:prstGeom>
          <a:noFill/>
        </p:spPr>
        <p:txBody>
          <a:bodyPr wrap="square" rtlCol="0">
            <a:spAutoFit/>
          </a:bodyPr>
          <a:lstStyle/>
          <a:p>
            <a:r>
              <a:rPr lang="en-US" sz="2800" dirty="0"/>
              <a:t>1</a:t>
            </a:r>
          </a:p>
        </p:txBody>
      </p:sp>
      <p:sp>
        <p:nvSpPr>
          <p:cNvPr id="88" name="TextBox 87">
            <a:extLst>
              <a:ext uri="{FF2B5EF4-FFF2-40B4-BE49-F238E27FC236}">
                <a16:creationId xmlns:a16="http://schemas.microsoft.com/office/drawing/2014/main" id="{2FF5C050-CA03-4221-9E4E-8FE553CDA1F0}"/>
              </a:ext>
            </a:extLst>
          </p:cNvPr>
          <p:cNvSpPr txBox="1"/>
          <p:nvPr/>
        </p:nvSpPr>
        <p:spPr>
          <a:xfrm>
            <a:off x="1940365" y="5521163"/>
            <a:ext cx="219912" cy="523220"/>
          </a:xfrm>
          <a:prstGeom prst="rect">
            <a:avLst/>
          </a:prstGeom>
          <a:noFill/>
        </p:spPr>
        <p:txBody>
          <a:bodyPr wrap="square" rtlCol="0">
            <a:spAutoFit/>
          </a:bodyPr>
          <a:lstStyle/>
          <a:p>
            <a:r>
              <a:rPr lang="en-US" sz="2800" dirty="0"/>
              <a:t>2</a:t>
            </a:r>
          </a:p>
        </p:txBody>
      </p:sp>
      <p:sp>
        <p:nvSpPr>
          <p:cNvPr id="53" name="TextBox 52">
            <a:extLst>
              <a:ext uri="{FF2B5EF4-FFF2-40B4-BE49-F238E27FC236}">
                <a16:creationId xmlns:a16="http://schemas.microsoft.com/office/drawing/2014/main" id="{CB104F36-4B40-46DE-AE26-3D491219D863}"/>
              </a:ext>
            </a:extLst>
          </p:cNvPr>
          <p:cNvSpPr txBox="1"/>
          <p:nvPr/>
        </p:nvSpPr>
        <p:spPr>
          <a:xfrm>
            <a:off x="2844862" y="6166331"/>
            <a:ext cx="1152500" cy="523220"/>
          </a:xfrm>
          <a:prstGeom prst="rect">
            <a:avLst/>
          </a:prstGeom>
          <a:noFill/>
        </p:spPr>
        <p:txBody>
          <a:bodyPr wrap="square" rtlCol="0">
            <a:spAutoFit/>
          </a:bodyPr>
          <a:lstStyle/>
          <a:p>
            <a:r>
              <a:rPr lang="en-US" sz="2800" dirty="0">
                <a:solidFill>
                  <a:schemeClr val="accent6"/>
                </a:solidFill>
              </a:rPr>
              <a:t>Cache</a:t>
            </a:r>
          </a:p>
        </p:txBody>
      </p: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346C88DB-4CA3-43A0-A113-DA011CE0DE76}"/>
                  </a:ext>
                </a:extLst>
              </p:cNvPr>
              <p:cNvSpPr txBox="1"/>
              <p:nvPr/>
            </p:nvSpPr>
            <p:spPr>
              <a:xfrm>
                <a:off x="638537" y="6178141"/>
                <a:ext cx="2096910" cy="523220"/>
              </a:xfrm>
              <a:prstGeom prst="rect">
                <a:avLst/>
              </a:prstGeom>
              <a:noFill/>
            </p:spPr>
            <p:txBody>
              <a:bodyPr wrap="square" rtlCol="0">
                <a:spAutoFit/>
              </a:bodyPr>
              <a:lstStyle/>
              <a:p>
                <a:r>
                  <a:rPr lang="en-US" sz="2800" dirty="0">
                    <a:solidFill>
                      <a:schemeClr val="accent5"/>
                    </a:solidFill>
                  </a:rPr>
                  <a:t>‘</a:t>
                </a:r>
                <a:r>
                  <a:rPr lang="en-US" sz="2800" dirty="0" err="1">
                    <a:solidFill>
                      <a:schemeClr val="accent5"/>
                    </a:solidFill>
                  </a:rPr>
                  <a:t>util</a:t>
                </a:r>
                <a:r>
                  <a:rPr lang="en-US" sz="2800" dirty="0">
                    <a:solidFill>
                      <a:schemeClr val="accent5"/>
                    </a:solidFill>
                  </a:rPr>
                  <a:t>’</a:t>
                </a:r>
                <a14:m>
                  <m:oMath xmlns:m="http://schemas.openxmlformats.org/officeDocument/2006/math">
                    <m:r>
                      <a:rPr lang="en-US" sz="2800" b="0" i="1" dirty="0" smtClean="0">
                        <a:solidFill>
                          <a:schemeClr val="accent5"/>
                        </a:solidFill>
                        <a:latin typeface="Cambria Math" panose="02040503050406030204" pitchFamily="18" charset="0"/>
                      </a:rPr>
                      <m:t>−</m:t>
                    </m:r>
                  </m:oMath>
                </a14:m>
                <a:r>
                  <a:rPr lang="en-US" sz="2800" dirty="0">
                    <a:solidFill>
                      <a:schemeClr val="accent5"/>
                    </a:solidFill>
                  </a:rPr>
                  <a:t>‘Map’</a:t>
                </a:r>
              </a:p>
            </p:txBody>
          </p:sp>
        </mc:Choice>
        <mc:Fallback xmlns="">
          <p:sp>
            <p:nvSpPr>
              <p:cNvPr id="92" name="TextBox 91">
                <a:extLst>
                  <a:ext uri="{FF2B5EF4-FFF2-40B4-BE49-F238E27FC236}">
                    <a16:creationId xmlns:a16="http://schemas.microsoft.com/office/drawing/2014/main" id="{346C88DB-4CA3-43A0-A113-DA011CE0DE76}"/>
                  </a:ext>
                </a:extLst>
              </p:cNvPr>
              <p:cNvSpPr txBox="1">
                <a:spLocks noRot="1" noChangeAspect="1" noMove="1" noResize="1" noEditPoints="1" noAdjustHandles="1" noChangeArrowheads="1" noChangeShapeType="1" noTextEdit="1"/>
              </p:cNvSpPr>
              <p:nvPr/>
            </p:nvSpPr>
            <p:spPr>
              <a:xfrm>
                <a:off x="638537" y="6178141"/>
                <a:ext cx="2096910" cy="523220"/>
              </a:xfrm>
              <a:prstGeom prst="rect">
                <a:avLst/>
              </a:prstGeom>
              <a:blipFill>
                <a:blip r:embed="rId14"/>
                <a:stretch>
                  <a:fillRect l="-6105" t="-10465" b="-32558"/>
                </a:stretch>
              </a:blipFill>
            </p:spPr>
            <p:txBody>
              <a:bodyPr/>
              <a:lstStyle/>
              <a:p>
                <a:r>
                  <a:rPr lang="en-US">
                    <a:noFill/>
                  </a:rPr>
                  <a:t> </a:t>
                </a:r>
              </a:p>
            </p:txBody>
          </p:sp>
        </mc:Fallback>
      </mc:AlternateContent>
      <p:pic>
        <p:nvPicPr>
          <p:cNvPr id="94" name="Graphic 93" descr="Paper">
            <a:extLst>
              <a:ext uri="{FF2B5EF4-FFF2-40B4-BE49-F238E27FC236}">
                <a16:creationId xmlns:a16="http://schemas.microsoft.com/office/drawing/2014/main" id="{899342D7-05F5-4C5F-A451-0F86C32E26B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72577" y="5044181"/>
            <a:ext cx="1255907" cy="1255907"/>
          </a:xfrm>
          <a:prstGeom prst="rect">
            <a:avLst/>
          </a:prstGeom>
        </p:spPr>
      </p:pic>
      <p:sp>
        <p:nvSpPr>
          <p:cNvPr id="95" name="TextBox 94">
            <a:extLst>
              <a:ext uri="{FF2B5EF4-FFF2-40B4-BE49-F238E27FC236}">
                <a16:creationId xmlns:a16="http://schemas.microsoft.com/office/drawing/2014/main" id="{D1021FA7-DEFF-4D7E-8526-E7B425454D4A}"/>
              </a:ext>
            </a:extLst>
          </p:cNvPr>
          <p:cNvSpPr txBox="1"/>
          <p:nvPr/>
        </p:nvSpPr>
        <p:spPr>
          <a:xfrm>
            <a:off x="650206" y="4738492"/>
            <a:ext cx="942674" cy="369332"/>
          </a:xfrm>
          <a:prstGeom prst="rect">
            <a:avLst/>
          </a:prstGeom>
          <a:noFill/>
        </p:spPr>
        <p:txBody>
          <a:bodyPr wrap="square" rtlCol="0">
            <a:spAutoFit/>
          </a:bodyPr>
          <a:lstStyle/>
          <a:p>
            <a:r>
              <a:rPr lang="en-US" dirty="0"/>
              <a:t>Set.java</a:t>
            </a:r>
          </a:p>
        </p:txBody>
      </p:sp>
      <p:cxnSp>
        <p:nvCxnSpPr>
          <p:cNvPr id="97" name="Connector: Elbow 96">
            <a:extLst>
              <a:ext uri="{FF2B5EF4-FFF2-40B4-BE49-F238E27FC236}">
                <a16:creationId xmlns:a16="http://schemas.microsoft.com/office/drawing/2014/main" id="{416D8FD1-8F85-40C4-94E5-656AF07BFC50}"/>
              </a:ext>
            </a:extLst>
          </p:cNvPr>
          <p:cNvCxnSpPr>
            <a:cxnSpLocks/>
            <a:stCxn id="17" idx="0"/>
            <a:endCxn id="26" idx="2"/>
          </p:cNvCxnSpPr>
          <p:nvPr/>
        </p:nvCxnSpPr>
        <p:spPr>
          <a:xfrm rot="5400000" flipH="1" flipV="1">
            <a:off x="3229643" y="1955017"/>
            <a:ext cx="532705" cy="2716536"/>
          </a:xfrm>
          <a:prstGeom prst="bentConnector3">
            <a:avLst>
              <a:gd name="adj1" fmla="val 50000"/>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A052615A-4A30-43B8-82EB-3C7F8047B307}"/>
              </a:ext>
            </a:extLst>
          </p:cNvPr>
          <p:cNvCxnSpPr>
            <a:cxnSpLocks/>
            <a:stCxn id="95" idx="0"/>
            <a:endCxn id="17" idx="2"/>
          </p:cNvCxnSpPr>
          <p:nvPr/>
        </p:nvCxnSpPr>
        <p:spPr>
          <a:xfrm rot="5400000" flipH="1" flipV="1">
            <a:off x="1377273" y="3978038"/>
            <a:ext cx="504725" cy="1016184"/>
          </a:xfrm>
          <a:prstGeom prst="bentConnector3">
            <a:avLst>
              <a:gd name="adj1" fmla="val 50000"/>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68851779-FD4A-479C-B764-0EDC23E0629B}"/>
              </a:ext>
            </a:extLst>
          </p:cNvPr>
          <p:cNvSpPr txBox="1"/>
          <p:nvPr/>
        </p:nvSpPr>
        <p:spPr>
          <a:xfrm>
            <a:off x="892457" y="5521163"/>
            <a:ext cx="219912" cy="523220"/>
          </a:xfrm>
          <a:prstGeom prst="rect">
            <a:avLst/>
          </a:prstGeom>
          <a:noFill/>
        </p:spPr>
        <p:txBody>
          <a:bodyPr wrap="square" rtlCol="0">
            <a:spAutoFit/>
          </a:bodyPr>
          <a:lstStyle/>
          <a:p>
            <a:r>
              <a:rPr lang="en-US" sz="2800" dirty="0"/>
              <a:t>2</a:t>
            </a:r>
          </a:p>
        </p:txBody>
      </p:sp>
      <p:sp>
        <p:nvSpPr>
          <p:cNvPr id="50" name="Title 1">
            <a:extLst>
              <a:ext uri="{FF2B5EF4-FFF2-40B4-BE49-F238E27FC236}">
                <a16:creationId xmlns:a16="http://schemas.microsoft.com/office/drawing/2014/main" id="{B85EDEED-1E5A-4413-9010-4AFD32B1A66E}"/>
              </a:ext>
            </a:extLst>
          </p:cNvPr>
          <p:cNvSpPr txBox="1">
            <a:spLocks/>
          </p:cNvSpPr>
          <p:nvPr/>
        </p:nvSpPr>
        <p:spPr>
          <a:xfrm>
            <a:off x="781050" y="509137"/>
            <a:ext cx="954447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6600" b="1" dirty="0">
                <a:solidFill>
                  <a:srgbClr val="005C2A"/>
                </a:solidFill>
                <a:sym typeface="Wingdings" panose="05000000000000000000" pitchFamily="2" charset="2"/>
              </a:rPr>
              <a:t>Many Scopes</a:t>
            </a:r>
          </a:p>
        </p:txBody>
      </p:sp>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19AFDC7A-3B08-4FFC-B120-815DB78A8276}"/>
                  </a:ext>
                </a:extLst>
              </p:cNvPr>
              <p:cNvSpPr/>
              <p:nvPr/>
            </p:nvSpPr>
            <p:spPr>
              <a:xfrm>
                <a:off x="781050" y="1458759"/>
                <a:ext cx="5162824" cy="923330"/>
              </a:xfrm>
              <a:prstGeom prst="rect">
                <a:avLst/>
              </a:prstGeom>
            </p:spPr>
            <p:txBody>
              <a:bodyPr wrap="none">
                <a:spAutoFit/>
              </a:bodyPr>
              <a:lstStyle/>
              <a:p>
                <a:pPr>
                  <a:lnSpc>
                    <a:spcPct val="100000"/>
                  </a:lnSpc>
                </a:pPr>
                <a14:m>
                  <m:oMath xmlns:m="http://schemas.openxmlformats.org/officeDocument/2006/math">
                    <m:r>
                      <a:rPr lang="en-US" sz="5400" b="0" i="1" dirty="0">
                        <a:latin typeface="Cambria Math" panose="02040503050406030204" pitchFamily="18" charset="0"/>
                        <a:ea typeface="Cambria Math" panose="02040503050406030204" pitchFamily="18" charset="0"/>
                        <a:sym typeface="Wingdings" panose="05000000000000000000" pitchFamily="2" charset="2"/>
                      </a:rPr>
                      <m:t>→</m:t>
                    </m:r>
                  </m:oMath>
                </a14:m>
                <a:r>
                  <a:rPr lang="en-US" sz="5400" dirty="0">
                    <a:solidFill>
                      <a:srgbClr val="005C2A"/>
                    </a:solidFill>
                  </a:rPr>
                  <a:t> </a:t>
                </a:r>
                <a:r>
                  <a:rPr lang="en-US" sz="5400" dirty="0"/>
                  <a:t>Nested Models</a:t>
                </a:r>
              </a:p>
            </p:txBody>
          </p:sp>
        </mc:Choice>
        <mc:Fallback xmlns="">
          <p:sp>
            <p:nvSpPr>
              <p:cNvPr id="54" name="Rectangle 53">
                <a:extLst>
                  <a:ext uri="{FF2B5EF4-FFF2-40B4-BE49-F238E27FC236}">
                    <a16:creationId xmlns:a16="http://schemas.microsoft.com/office/drawing/2014/main" id="{19AFDC7A-3B08-4FFC-B120-815DB78A8276}"/>
                  </a:ext>
                </a:extLst>
              </p:cNvPr>
              <p:cNvSpPr>
                <a:spLocks noRot="1" noChangeAspect="1" noMove="1" noResize="1" noEditPoints="1" noAdjustHandles="1" noChangeArrowheads="1" noChangeShapeType="1" noTextEdit="1"/>
              </p:cNvSpPr>
              <p:nvPr/>
            </p:nvSpPr>
            <p:spPr>
              <a:xfrm>
                <a:off x="781050" y="1458759"/>
                <a:ext cx="5162824" cy="923330"/>
              </a:xfrm>
              <a:prstGeom prst="rect">
                <a:avLst/>
              </a:prstGeom>
              <a:blipFill>
                <a:blip r:embed="rId13"/>
                <a:stretch>
                  <a:fillRect t="-17763" r="-5549" b="-39474"/>
                </a:stretch>
              </a:blipFill>
            </p:spPr>
            <p:txBody>
              <a:bodyPr/>
              <a:lstStyle/>
              <a:p>
                <a:r>
                  <a:rPr lang="en-US">
                    <a:noFill/>
                  </a:rPr>
                  <a:t> </a:t>
                </a:r>
              </a:p>
            </p:txBody>
          </p:sp>
        </mc:Fallback>
      </mc:AlternateContent>
    </p:spTree>
    <p:extLst>
      <p:ext uri="{BB962C8B-B14F-4D97-AF65-F5344CB8AC3E}">
        <p14:creationId xmlns:p14="http://schemas.microsoft.com/office/powerpoint/2010/main" val="2457021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phic 15" descr="Open Folder">
            <a:extLst>
              <a:ext uri="{FF2B5EF4-FFF2-40B4-BE49-F238E27FC236}">
                <a16:creationId xmlns:a16="http://schemas.microsoft.com/office/drawing/2014/main" id="{CE23F2A4-5785-4ADD-89E2-11A9841D67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349" y="3580760"/>
            <a:ext cx="653006" cy="653006"/>
          </a:xfrm>
          <a:prstGeom prst="rect">
            <a:avLst/>
          </a:prstGeom>
        </p:spPr>
      </p:pic>
      <p:sp>
        <p:nvSpPr>
          <p:cNvPr id="17" name="Rectangle: Rounded Corners 16">
            <a:extLst>
              <a:ext uri="{FF2B5EF4-FFF2-40B4-BE49-F238E27FC236}">
                <a16:creationId xmlns:a16="http://schemas.microsoft.com/office/drawing/2014/main" id="{AEB244B6-CF86-420A-BB30-C28347874D46}"/>
              </a:ext>
            </a:extLst>
          </p:cNvPr>
          <p:cNvSpPr/>
          <p:nvPr/>
        </p:nvSpPr>
        <p:spPr>
          <a:xfrm>
            <a:off x="1454227" y="3579637"/>
            <a:ext cx="1366999" cy="654130"/>
          </a:xfrm>
          <a:prstGeom prst="round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110F4C0-25E4-440E-9CCB-044ABD8A6E89}"/>
              </a:ext>
            </a:extLst>
          </p:cNvPr>
          <p:cNvSpPr txBox="1"/>
          <p:nvPr/>
        </p:nvSpPr>
        <p:spPr>
          <a:xfrm>
            <a:off x="2037068" y="3645091"/>
            <a:ext cx="1056267" cy="523220"/>
          </a:xfrm>
          <a:prstGeom prst="rect">
            <a:avLst/>
          </a:prstGeom>
          <a:noFill/>
        </p:spPr>
        <p:txBody>
          <a:bodyPr wrap="square" rtlCol="0">
            <a:spAutoFit/>
          </a:bodyPr>
          <a:lstStyle/>
          <a:p>
            <a:r>
              <a:rPr lang="en-US" sz="2800" dirty="0" err="1"/>
              <a:t>util</a:t>
            </a:r>
            <a:endParaRPr lang="en-US" sz="2800" dirty="0"/>
          </a:p>
        </p:txBody>
      </p:sp>
      <p:pic>
        <p:nvPicPr>
          <p:cNvPr id="19" name="Graphic 18" descr="Open Folder">
            <a:extLst>
              <a:ext uri="{FF2B5EF4-FFF2-40B4-BE49-F238E27FC236}">
                <a16:creationId xmlns:a16="http://schemas.microsoft.com/office/drawing/2014/main" id="{B8228CDC-6AC3-492E-8898-AAAFD9897E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19885" y="3577798"/>
            <a:ext cx="653006" cy="653006"/>
          </a:xfrm>
          <a:prstGeom prst="rect">
            <a:avLst/>
          </a:prstGeom>
        </p:spPr>
      </p:pic>
      <p:sp>
        <p:nvSpPr>
          <p:cNvPr id="20" name="Rectangle: Rounded Corners 19">
            <a:extLst>
              <a:ext uri="{FF2B5EF4-FFF2-40B4-BE49-F238E27FC236}">
                <a16:creationId xmlns:a16="http://schemas.microsoft.com/office/drawing/2014/main" id="{77300557-4FE1-4797-944B-7E701A0B77F1}"/>
              </a:ext>
            </a:extLst>
          </p:cNvPr>
          <p:cNvSpPr/>
          <p:nvPr/>
        </p:nvSpPr>
        <p:spPr>
          <a:xfrm>
            <a:off x="4170763" y="3576675"/>
            <a:ext cx="1366999" cy="654129"/>
          </a:xfrm>
          <a:prstGeom prst="round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9C7531DA-6F2E-4131-BCF9-C6B2DCA3F599}"/>
              </a:ext>
            </a:extLst>
          </p:cNvPr>
          <p:cNvSpPr txBox="1"/>
          <p:nvPr/>
        </p:nvSpPr>
        <p:spPr>
          <a:xfrm>
            <a:off x="4753604" y="3642129"/>
            <a:ext cx="1056267" cy="523220"/>
          </a:xfrm>
          <a:prstGeom prst="rect">
            <a:avLst/>
          </a:prstGeom>
          <a:noFill/>
        </p:spPr>
        <p:txBody>
          <a:bodyPr wrap="square" rtlCol="0">
            <a:spAutoFit/>
          </a:bodyPr>
          <a:lstStyle/>
          <a:p>
            <a:r>
              <a:rPr lang="en-US" sz="2800" dirty="0" err="1"/>
              <a:t>lang</a:t>
            </a:r>
            <a:endParaRPr lang="en-US" sz="2800" dirty="0"/>
          </a:p>
        </p:txBody>
      </p:sp>
      <p:pic>
        <p:nvPicPr>
          <p:cNvPr id="22" name="Graphic 21" descr="Open Folder">
            <a:extLst>
              <a:ext uri="{FF2B5EF4-FFF2-40B4-BE49-F238E27FC236}">
                <a16:creationId xmlns:a16="http://schemas.microsoft.com/office/drawing/2014/main" id="{CC9F10D0-07A1-4D12-86A2-6FCE10FF55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22024" y="3577798"/>
            <a:ext cx="653006" cy="653006"/>
          </a:xfrm>
          <a:prstGeom prst="rect">
            <a:avLst/>
          </a:prstGeom>
        </p:spPr>
      </p:pic>
      <p:sp>
        <p:nvSpPr>
          <p:cNvPr id="23" name="Rectangle: Rounded Corners 22">
            <a:extLst>
              <a:ext uri="{FF2B5EF4-FFF2-40B4-BE49-F238E27FC236}">
                <a16:creationId xmlns:a16="http://schemas.microsoft.com/office/drawing/2014/main" id="{D197191D-4884-4C50-A08A-9FBE2B5124AD}"/>
              </a:ext>
            </a:extLst>
          </p:cNvPr>
          <p:cNvSpPr/>
          <p:nvPr/>
        </p:nvSpPr>
        <p:spPr>
          <a:xfrm>
            <a:off x="5972902" y="3576675"/>
            <a:ext cx="1366999" cy="654129"/>
          </a:xfrm>
          <a:prstGeom prst="round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A6D833E-8222-4783-AC52-840F1D3DFD57}"/>
              </a:ext>
            </a:extLst>
          </p:cNvPr>
          <p:cNvSpPr txBox="1"/>
          <p:nvPr/>
        </p:nvSpPr>
        <p:spPr>
          <a:xfrm>
            <a:off x="6616069" y="3642129"/>
            <a:ext cx="1056267" cy="523220"/>
          </a:xfrm>
          <a:prstGeom prst="rect">
            <a:avLst/>
          </a:prstGeom>
          <a:noFill/>
        </p:spPr>
        <p:txBody>
          <a:bodyPr wrap="square" rtlCol="0">
            <a:spAutoFit/>
          </a:bodyPr>
          <a:lstStyle/>
          <a:p>
            <a:r>
              <a:rPr lang="en-US" sz="2800" dirty="0" err="1"/>
              <a:t>awt</a:t>
            </a:r>
            <a:endParaRPr lang="en-US" sz="2800" dirty="0"/>
          </a:p>
        </p:txBody>
      </p:sp>
      <p:pic>
        <p:nvPicPr>
          <p:cNvPr id="25" name="Graphic 24" descr="Open Folder">
            <a:extLst>
              <a:ext uri="{FF2B5EF4-FFF2-40B4-BE49-F238E27FC236}">
                <a16:creationId xmlns:a16="http://schemas.microsoft.com/office/drawing/2014/main" id="{5665DD36-F7A3-4366-9667-ABC49045CB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19885" y="2393926"/>
            <a:ext cx="653006" cy="653006"/>
          </a:xfrm>
          <a:prstGeom prst="rect">
            <a:avLst/>
          </a:prstGeom>
        </p:spPr>
      </p:pic>
      <p:sp>
        <p:nvSpPr>
          <p:cNvPr id="26" name="Rectangle: Rounded Corners 25">
            <a:extLst>
              <a:ext uri="{FF2B5EF4-FFF2-40B4-BE49-F238E27FC236}">
                <a16:creationId xmlns:a16="http://schemas.microsoft.com/office/drawing/2014/main" id="{06B6D75D-7D7F-4BAC-B420-E3AB096B9E87}"/>
              </a:ext>
            </a:extLst>
          </p:cNvPr>
          <p:cNvSpPr/>
          <p:nvPr/>
        </p:nvSpPr>
        <p:spPr>
          <a:xfrm>
            <a:off x="4170763" y="2392803"/>
            <a:ext cx="1366999" cy="654129"/>
          </a:xfrm>
          <a:prstGeom prst="round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F0433416-2878-448C-8676-BBBA2B67CF91}"/>
              </a:ext>
            </a:extLst>
          </p:cNvPr>
          <p:cNvSpPr txBox="1"/>
          <p:nvPr/>
        </p:nvSpPr>
        <p:spPr>
          <a:xfrm>
            <a:off x="4751283" y="2445672"/>
            <a:ext cx="1056267" cy="523220"/>
          </a:xfrm>
          <a:prstGeom prst="rect">
            <a:avLst/>
          </a:prstGeom>
          <a:noFill/>
        </p:spPr>
        <p:txBody>
          <a:bodyPr wrap="square" rtlCol="0">
            <a:spAutoFit/>
          </a:bodyPr>
          <a:lstStyle/>
          <a:p>
            <a:r>
              <a:rPr lang="en-US" sz="2800" dirty="0"/>
              <a:t>java</a:t>
            </a:r>
          </a:p>
        </p:txBody>
      </p:sp>
      <p:cxnSp>
        <p:nvCxnSpPr>
          <p:cNvPr id="31" name="Connector: Elbow 30">
            <a:extLst>
              <a:ext uri="{FF2B5EF4-FFF2-40B4-BE49-F238E27FC236}">
                <a16:creationId xmlns:a16="http://schemas.microsoft.com/office/drawing/2014/main" id="{229C86A1-6D43-4E54-8519-A3BFB875CEB4}"/>
              </a:ext>
            </a:extLst>
          </p:cNvPr>
          <p:cNvCxnSpPr>
            <a:cxnSpLocks/>
            <a:stCxn id="20" idx="0"/>
            <a:endCxn id="26" idx="2"/>
          </p:cNvCxnSpPr>
          <p:nvPr/>
        </p:nvCxnSpPr>
        <p:spPr>
          <a:xfrm rot="5400000" flipH="1" flipV="1">
            <a:off x="4589392" y="3311804"/>
            <a:ext cx="529743"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439AE488-7C6F-4D4B-868F-89EE68543FA7}"/>
              </a:ext>
            </a:extLst>
          </p:cNvPr>
          <p:cNvCxnSpPr>
            <a:cxnSpLocks/>
            <a:stCxn id="23" idx="0"/>
            <a:endCxn id="26" idx="2"/>
          </p:cNvCxnSpPr>
          <p:nvPr/>
        </p:nvCxnSpPr>
        <p:spPr>
          <a:xfrm rot="16200000" flipV="1">
            <a:off x="5490462" y="2410734"/>
            <a:ext cx="529743" cy="180213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5D866F76-F24D-4DD2-BBB9-F45C1863F437}"/>
              </a:ext>
            </a:extLst>
          </p:cNvPr>
          <p:cNvCxnSpPr>
            <a:cxnSpLocks/>
          </p:cNvCxnSpPr>
          <p:nvPr/>
        </p:nvCxnSpPr>
        <p:spPr>
          <a:xfrm rot="5400000" flipH="1" flipV="1">
            <a:off x="4589393" y="3311804"/>
            <a:ext cx="529743" cy="12700"/>
          </a:xfrm>
          <a:prstGeom prst="bentConnector3">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B7AE9A99-F4BE-40EE-AD90-46E14D9A7D61}"/>
              </a:ext>
            </a:extLst>
          </p:cNvPr>
          <p:cNvCxnSpPr>
            <a:cxnSpLocks/>
          </p:cNvCxnSpPr>
          <p:nvPr/>
        </p:nvCxnSpPr>
        <p:spPr>
          <a:xfrm rot="16200000" flipV="1">
            <a:off x="5490463" y="2410734"/>
            <a:ext cx="529743" cy="1802139"/>
          </a:xfrm>
          <a:prstGeom prst="bentConnector3">
            <a:avLst>
              <a:gd name="adj1" fmla="val 50000"/>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0" name="Graphic 39" descr="Paper">
            <a:extLst>
              <a:ext uri="{FF2B5EF4-FFF2-40B4-BE49-F238E27FC236}">
                <a16:creationId xmlns:a16="http://schemas.microsoft.com/office/drawing/2014/main" id="{A94F5B07-A4FE-43B4-8E17-3B86E01C96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59051" y="5044181"/>
            <a:ext cx="1255907" cy="1255907"/>
          </a:xfrm>
          <a:prstGeom prst="rect">
            <a:avLst/>
          </a:prstGeom>
        </p:spPr>
      </p:pic>
      <p:sp>
        <p:nvSpPr>
          <p:cNvPr id="41" name="TextBox 40">
            <a:extLst>
              <a:ext uri="{FF2B5EF4-FFF2-40B4-BE49-F238E27FC236}">
                <a16:creationId xmlns:a16="http://schemas.microsoft.com/office/drawing/2014/main" id="{E9D2F9E0-558C-4318-823F-813A69A5A1B4}"/>
              </a:ext>
            </a:extLst>
          </p:cNvPr>
          <p:cNvSpPr txBox="1"/>
          <p:nvPr/>
        </p:nvSpPr>
        <p:spPr>
          <a:xfrm>
            <a:off x="2866096" y="4749753"/>
            <a:ext cx="1038085" cy="369332"/>
          </a:xfrm>
          <a:prstGeom prst="rect">
            <a:avLst/>
          </a:prstGeom>
          <a:noFill/>
        </p:spPr>
        <p:txBody>
          <a:bodyPr wrap="square" rtlCol="0">
            <a:spAutoFit/>
          </a:bodyPr>
          <a:lstStyle/>
          <a:p>
            <a:r>
              <a:rPr lang="en-US" dirty="0"/>
              <a:t>Map.java</a:t>
            </a:r>
          </a:p>
        </p:txBody>
      </p:sp>
      <p:pic>
        <p:nvPicPr>
          <p:cNvPr id="42" name="Graphic 41" descr="Paper">
            <a:extLst>
              <a:ext uri="{FF2B5EF4-FFF2-40B4-BE49-F238E27FC236}">
                <a16:creationId xmlns:a16="http://schemas.microsoft.com/office/drawing/2014/main" id="{5592E56D-AB5F-4697-98F5-CE74A2552F2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82971" y="5068719"/>
            <a:ext cx="1255907" cy="1255907"/>
          </a:xfrm>
          <a:prstGeom prst="rect">
            <a:avLst/>
          </a:prstGeom>
        </p:spPr>
      </p:pic>
      <p:sp>
        <p:nvSpPr>
          <p:cNvPr id="43" name="TextBox 42">
            <a:extLst>
              <a:ext uri="{FF2B5EF4-FFF2-40B4-BE49-F238E27FC236}">
                <a16:creationId xmlns:a16="http://schemas.microsoft.com/office/drawing/2014/main" id="{B2A0C895-4F81-4A79-8837-98289AE5F5C7}"/>
              </a:ext>
            </a:extLst>
          </p:cNvPr>
          <p:cNvSpPr txBox="1"/>
          <p:nvPr/>
        </p:nvSpPr>
        <p:spPr>
          <a:xfrm>
            <a:off x="4256274" y="4760576"/>
            <a:ext cx="1191027" cy="369332"/>
          </a:xfrm>
          <a:prstGeom prst="rect">
            <a:avLst/>
          </a:prstGeom>
          <a:noFill/>
        </p:spPr>
        <p:txBody>
          <a:bodyPr wrap="square" rtlCol="0">
            <a:spAutoFit/>
          </a:bodyPr>
          <a:lstStyle/>
          <a:p>
            <a:r>
              <a:rPr lang="en-US" dirty="0"/>
              <a:t>String.java</a:t>
            </a:r>
          </a:p>
        </p:txBody>
      </p:sp>
      <p:pic>
        <p:nvPicPr>
          <p:cNvPr id="44" name="Graphic 43" descr="Paper">
            <a:extLst>
              <a:ext uri="{FF2B5EF4-FFF2-40B4-BE49-F238E27FC236}">
                <a16:creationId xmlns:a16="http://schemas.microsoft.com/office/drawing/2014/main" id="{3C328111-9C80-4CB3-A739-AAF76B38821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32324" y="5055991"/>
            <a:ext cx="1255907" cy="1255907"/>
          </a:xfrm>
          <a:prstGeom prst="rect">
            <a:avLst/>
          </a:prstGeom>
        </p:spPr>
      </p:pic>
      <p:sp>
        <p:nvSpPr>
          <p:cNvPr id="45" name="TextBox 44">
            <a:extLst>
              <a:ext uri="{FF2B5EF4-FFF2-40B4-BE49-F238E27FC236}">
                <a16:creationId xmlns:a16="http://schemas.microsoft.com/office/drawing/2014/main" id="{38DF26F7-E40F-4417-9113-122536ACD96B}"/>
              </a:ext>
            </a:extLst>
          </p:cNvPr>
          <p:cNvSpPr txBox="1"/>
          <p:nvPr/>
        </p:nvSpPr>
        <p:spPr>
          <a:xfrm>
            <a:off x="1668859" y="4750302"/>
            <a:ext cx="942674" cy="369332"/>
          </a:xfrm>
          <a:prstGeom prst="rect">
            <a:avLst/>
          </a:prstGeom>
          <a:noFill/>
        </p:spPr>
        <p:txBody>
          <a:bodyPr wrap="square" rtlCol="0">
            <a:spAutoFit/>
          </a:bodyPr>
          <a:lstStyle/>
          <a:p>
            <a:r>
              <a:rPr lang="en-US" dirty="0"/>
              <a:t>List.java</a:t>
            </a:r>
          </a:p>
        </p:txBody>
      </p:sp>
      <p:pic>
        <p:nvPicPr>
          <p:cNvPr id="46" name="Graphic 45" descr="Paper">
            <a:extLst>
              <a:ext uri="{FF2B5EF4-FFF2-40B4-BE49-F238E27FC236}">
                <a16:creationId xmlns:a16="http://schemas.microsoft.com/office/drawing/2014/main" id="{20D9076B-5315-4E3F-A77C-4CA27A31270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44953" y="5058445"/>
            <a:ext cx="1255907" cy="1255907"/>
          </a:xfrm>
          <a:prstGeom prst="rect">
            <a:avLst/>
          </a:prstGeom>
        </p:spPr>
      </p:pic>
      <p:sp>
        <p:nvSpPr>
          <p:cNvPr id="47" name="TextBox 46">
            <a:extLst>
              <a:ext uri="{FF2B5EF4-FFF2-40B4-BE49-F238E27FC236}">
                <a16:creationId xmlns:a16="http://schemas.microsoft.com/office/drawing/2014/main" id="{A0A9C125-57BF-4E96-BFB6-923E7FF685E4}"/>
              </a:ext>
            </a:extLst>
          </p:cNvPr>
          <p:cNvSpPr txBox="1"/>
          <p:nvPr/>
        </p:nvSpPr>
        <p:spPr>
          <a:xfrm>
            <a:off x="6007983" y="4750302"/>
            <a:ext cx="1299318" cy="369332"/>
          </a:xfrm>
          <a:prstGeom prst="rect">
            <a:avLst/>
          </a:prstGeom>
          <a:noFill/>
        </p:spPr>
        <p:txBody>
          <a:bodyPr wrap="square" rtlCol="0">
            <a:spAutoFit/>
          </a:bodyPr>
          <a:lstStyle/>
          <a:p>
            <a:r>
              <a:rPr lang="en-US" dirty="0"/>
              <a:t>Button.java</a:t>
            </a:r>
          </a:p>
        </p:txBody>
      </p:sp>
      <p:cxnSp>
        <p:nvCxnSpPr>
          <p:cNvPr id="52" name="Connector: Elbow 51">
            <a:extLst>
              <a:ext uri="{FF2B5EF4-FFF2-40B4-BE49-F238E27FC236}">
                <a16:creationId xmlns:a16="http://schemas.microsoft.com/office/drawing/2014/main" id="{9B68825D-0A87-45F4-BE19-C65517DE868D}"/>
              </a:ext>
            </a:extLst>
          </p:cNvPr>
          <p:cNvCxnSpPr>
            <a:cxnSpLocks/>
            <a:stCxn id="45" idx="0"/>
            <a:endCxn id="17" idx="2"/>
          </p:cNvCxnSpPr>
          <p:nvPr/>
        </p:nvCxnSpPr>
        <p:spPr>
          <a:xfrm rot="16200000" flipV="1">
            <a:off x="1880695" y="4490800"/>
            <a:ext cx="516535" cy="2469"/>
          </a:xfrm>
          <a:prstGeom prst="bentConnector3">
            <a:avLst>
              <a:gd name="adj1" fmla="val 50000"/>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0459F3CC-F2C8-49F7-8212-4AF7223DE94B}"/>
              </a:ext>
            </a:extLst>
          </p:cNvPr>
          <p:cNvCxnSpPr>
            <a:cxnSpLocks/>
            <a:stCxn id="41" idx="0"/>
            <a:endCxn id="17" idx="2"/>
          </p:cNvCxnSpPr>
          <p:nvPr/>
        </p:nvCxnSpPr>
        <p:spPr>
          <a:xfrm rot="16200000" flipV="1">
            <a:off x="2503440" y="3868054"/>
            <a:ext cx="515986" cy="1247412"/>
          </a:xfrm>
          <a:prstGeom prst="bentConnector3">
            <a:avLst>
              <a:gd name="adj1" fmla="val 50000"/>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BECED40B-F9FE-4A72-B788-0BE289193A8C}"/>
              </a:ext>
            </a:extLst>
          </p:cNvPr>
          <p:cNvCxnSpPr>
            <a:cxnSpLocks/>
            <a:stCxn id="43" idx="0"/>
            <a:endCxn id="20" idx="2"/>
          </p:cNvCxnSpPr>
          <p:nvPr/>
        </p:nvCxnSpPr>
        <p:spPr>
          <a:xfrm rot="5400000" flipH="1" flipV="1">
            <a:off x="4588139" y="4494453"/>
            <a:ext cx="529772" cy="2475"/>
          </a:xfrm>
          <a:prstGeom prst="bentConnector3">
            <a:avLst>
              <a:gd name="adj1" fmla="val 50000"/>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BFD9300F-E18D-4402-8C75-6CA64CF4F1E7}"/>
              </a:ext>
            </a:extLst>
          </p:cNvPr>
          <p:cNvCxnSpPr>
            <a:cxnSpLocks/>
            <a:stCxn id="47" idx="0"/>
            <a:endCxn id="23" idx="2"/>
          </p:cNvCxnSpPr>
          <p:nvPr/>
        </p:nvCxnSpPr>
        <p:spPr>
          <a:xfrm rot="16200000" flipV="1">
            <a:off x="6397273" y="4489933"/>
            <a:ext cx="519498" cy="1240"/>
          </a:xfrm>
          <a:prstGeom prst="bentConnector3">
            <a:avLst>
              <a:gd name="adj1" fmla="val 50000"/>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D2C3E922-DFDE-4694-B37C-9BFA9954FE83}"/>
              </a:ext>
            </a:extLst>
          </p:cNvPr>
          <p:cNvSpPr txBox="1"/>
          <p:nvPr/>
        </p:nvSpPr>
        <p:spPr>
          <a:xfrm>
            <a:off x="3212474" y="5521163"/>
            <a:ext cx="219912" cy="523220"/>
          </a:xfrm>
          <a:prstGeom prst="rect">
            <a:avLst/>
          </a:prstGeom>
          <a:noFill/>
        </p:spPr>
        <p:txBody>
          <a:bodyPr wrap="square" rtlCol="0">
            <a:spAutoFit/>
          </a:bodyPr>
          <a:lstStyle/>
          <a:p>
            <a:r>
              <a:rPr lang="en-US" sz="2800" dirty="0"/>
              <a:t>1</a:t>
            </a:r>
          </a:p>
        </p:txBody>
      </p:sp>
      <p:sp>
        <p:nvSpPr>
          <p:cNvPr id="88" name="TextBox 87">
            <a:extLst>
              <a:ext uri="{FF2B5EF4-FFF2-40B4-BE49-F238E27FC236}">
                <a16:creationId xmlns:a16="http://schemas.microsoft.com/office/drawing/2014/main" id="{2FF5C050-CA03-4221-9E4E-8FE553CDA1F0}"/>
              </a:ext>
            </a:extLst>
          </p:cNvPr>
          <p:cNvSpPr txBox="1"/>
          <p:nvPr/>
        </p:nvSpPr>
        <p:spPr>
          <a:xfrm>
            <a:off x="1940365" y="5521163"/>
            <a:ext cx="219912" cy="523220"/>
          </a:xfrm>
          <a:prstGeom prst="rect">
            <a:avLst/>
          </a:prstGeom>
          <a:noFill/>
        </p:spPr>
        <p:txBody>
          <a:bodyPr wrap="square" rtlCol="0">
            <a:spAutoFit/>
          </a:bodyPr>
          <a:lstStyle/>
          <a:p>
            <a:r>
              <a:rPr lang="en-US" sz="2800" dirty="0"/>
              <a:t>2</a:t>
            </a:r>
          </a:p>
        </p:txBody>
      </p:sp>
      <p:sp>
        <p:nvSpPr>
          <p:cNvPr id="89" name="TextBox 88">
            <a:extLst>
              <a:ext uri="{FF2B5EF4-FFF2-40B4-BE49-F238E27FC236}">
                <a16:creationId xmlns:a16="http://schemas.microsoft.com/office/drawing/2014/main" id="{85CC5B93-BAD5-45A8-A19D-B7DB667236E8}"/>
              </a:ext>
            </a:extLst>
          </p:cNvPr>
          <p:cNvSpPr txBox="1"/>
          <p:nvPr/>
        </p:nvSpPr>
        <p:spPr>
          <a:xfrm>
            <a:off x="4661772" y="5525841"/>
            <a:ext cx="219912" cy="523220"/>
          </a:xfrm>
          <a:prstGeom prst="rect">
            <a:avLst/>
          </a:prstGeom>
          <a:noFill/>
        </p:spPr>
        <p:txBody>
          <a:bodyPr wrap="square" rtlCol="0">
            <a:spAutoFit/>
          </a:bodyPr>
          <a:lstStyle/>
          <a:p>
            <a:r>
              <a:rPr lang="en-US" sz="2800" dirty="0"/>
              <a:t>3</a:t>
            </a:r>
          </a:p>
        </p:txBody>
      </p:sp>
      <p:sp>
        <p:nvSpPr>
          <p:cNvPr id="90" name="TextBox 89">
            <a:extLst>
              <a:ext uri="{FF2B5EF4-FFF2-40B4-BE49-F238E27FC236}">
                <a16:creationId xmlns:a16="http://schemas.microsoft.com/office/drawing/2014/main" id="{CDE7378E-C552-4374-BD34-3A94E319A97F}"/>
              </a:ext>
            </a:extLst>
          </p:cNvPr>
          <p:cNvSpPr txBox="1"/>
          <p:nvPr/>
        </p:nvSpPr>
        <p:spPr>
          <a:xfrm>
            <a:off x="6416651" y="5521163"/>
            <a:ext cx="219912" cy="523220"/>
          </a:xfrm>
          <a:prstGeom prst="rect">
            <a:avLst/>
          </a:prstGeom>
          <a:noFill/>
        </p:spPr>
        <p:txBody>
          <a:bodyPr wrap="square" rtlCol="0">
            <a:spAutoFit/>
          </a:bodyPr>
          <a:lstStyle/>
          <a:p>
            <a:r>
              <a:rPr lang="en-US" sz="2800" dirty="0"/>
              <a:t>3</a:t>
            </a:r>
          </a:p>
        </p:txBody>
      </p:sp>
      <p:sp>
        <p:nvSpPr>
          <p:cNvPr id="53" name="TextBox 52">
            <a:extLst>
              <a:ext uri="{FF2B5EF4-FFF2-40B4-BE49-F238E27FC236}">
                <a16:creationId xmlns:a16="http://schemas.microsoft.com/office/drawing/2014/main" id="{CB104F36-4B40-46DE-AE26-3D491219D863}"/>
              </a:ext>
            </a:extLst>
          </p:cNvPr>
          <p:cNvSpPr txBox="1"/>
          <p:nvPr/>
        </p:nvSpPr>
        <p:spPr>
          <a:xfrm>
            <a:off x="2844862" y="6166331"/>
            <a:ext cx="1152500" cy="523220"/>
          </a:xfrm>
          <a:prstGeom prst="rect">
            <a:avLst/>
          </a:prstGeom>
          <a:noFill/>
        </p:spPr>
        <p:txBody>
          <a:bodyPr wrap="square" rtlCol="0">
            <a:spAutoFit/>
          </a:bodyPr>
          <a:lstStyle/>
          <a:p>
            <a:r>
              <a:rPr lang="en-US" sz="2800" dirty="0">
                <a:solidFill>
                  <a:schemeClr val="accent6"/>
                </a:solidFill>
              </a:rPr>
              <a:t>Cache</a:t>
            </a:r>
          </a:p>
        </p:txBody>
      </p: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346C88DB-4CA3-43A0-A113-DA011CE0DE76}"/>
                  </a:ext>
                </a:extLst>
              </p:cNvPr>
              <p:cNvSpPr txBox="1"/>
              <p:nvPr/>
            </p:nvSpPr>
            <p:spPr>
              <a:xfrm>
                <a:off x="638537" y="6178141"/>
                <a:ext cx="2096910" cy="523220"/>
              </a:xfrm>
              <a:prstGeom prst="rect">
                <a:avLst/>
              </a:prstGeom>
              <a:noFill/>
            </p:spPr>
            <p:txBody>
              <a:bodyPr wrap="square" rtlCol="0">
                <a:spAutoFit/>
              </a:bodyPr>
              <a:lstStyle/>
              <a:p>
                <a:r>
                  <a:rPr lang="en-US" sz="2800" dirty="0">
                    <a:solidFill>
                      <a:schemeClr val="accent5"/>
                    </a:solidFill>
                  </a:rPr>
                  <a:t>‘</a:t>
                </a:r>
                <a:r>
                  <a:rPr lang="en-US" sz="2800" dirty="0" err="1">
                    <a:solidFill>
                      <a:schemeClr val="accent5"/>
                    </a:solidFill>
                  </a:rPr>
                  <a:t>util</a:t>
                </a:r>
                <a:r>
                  <a:rPr lang="en-US" sz="2800" dirty="0">
                    <a:solidFill>
                      <a:schemeClr val="accent5"/>
                    </a:solidFill>
                  </a:rPr>
                  <a:t>’</a:t>
                </a:r>
                <a14:m>
                  <m:oMath xmlns:m="http://schemas.openxmlformats.org/officeDocument/2006/math">
                    <m:r>
                      <a:rPr lang="en-US" sz="2800" b="0" i="1" dirty="0" smtClean="0">
                        <a:solidFill>
                          <a:schemeClr val="accent5"/>
                        </a:solidFill>
                        <a:latin typeface="Cambria Math" panose="02040503050406030204" pitchFamily="18" charset="0"/>
                      </a:rPr>
                      <m:t>−</m:t>
                    </m:r>
                  </m:oMath>
                </a14:m>
                <a:r>
                  <a:rPr lang="en-US" sz="2800" dirty="0">
                    <a:solidFill>
                      <a:schemeClr val="accent5"/>
                    </a:solidFill>
                  </a:rPr>
                  <a:t>‘Map’</a:t>
                </a:r>
              </a:p>
            </p:txBody>
          </p:sp>
        </mc:Choice>
        <mc:Fallback xmlns="">
          <p:sp>
            <p:nvSpPr>
              <p:cNvPr id="92" name="TextBox 91">
                <a:extLst>
                  <a:ext uri="{FF2B5EF4-FFF2-40B4-BE49-F238E27FC236}">
                    <a16:creationId xmlns:a16="http://schemas.microsoft.com/office/drawing/2014/main" id="{346C88DB-4CA3-43A0-A113-DA011CE0DE76}"/>
                  </a:ext>
                </a:extLst>
              </p:cNvPr>
              <p:cNvSpPr txBox="1">
                <a:spLocks noRot="1" noChangeAspect="1" noMove="1" noResize="1" noEditPoints="1" noAdjustHandles="1" noChangeArrowheads="1" noChangeShapeType="1" noTextEdit="1"/>
              </p:cNvSpPr>
              <p:nvPr/>
            </p:nvSpPr>
            <p:spPr>
              <a:xfrm>
                <a:off x="638537" y="6178141"/>
                <a:ext cx="2096910" cy="523220"/>
              </a:xfrm>
              <a:prstGeom prst="rect">
                <a:avLst/>
              </a:prstGeom>
              <a:blipFill>
                <a:blip r:embed="rId15"/>
                <a:stretch>
                  <a:fillRect l="-6105" t="-10465" b="-32558"/>
                </a:stretch>
              </a:blipFill>
            </p:spPr>
            <p:txBody>
              <a:bodyPr/>
              <a:lstStyle/>
              <a:p>
                <a:r>
                  <a:rPr lang="en-US">
                    <a:noFill/>
                  </a:rPr>
                  <a:t> </a:t>
                </a:r>
              </a:p>
            </p:txBody>
          </p:sp>
        </mc:Fallback>
      </mc:AlternateContent>
      <p:pic>
        <p:nvPicPr>
          <p:cNvPr id="94" name="Graphic 93" descr="Paper">
            <a:extLst>
              <a:ext uri="{FF2B5EF4-FFF2-40B4-BE49-F238E27FC236}">
                <a16:creationId xmlns:a16="http://schemas.microsoft.com/office/drawing/2014/main" id="{899342D7-05F5-4C5F-A451-0F86C32E26B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72577" y="5044181"/>
            <a:ext cx="1255907" cy="1255907"/>
          </a:xfrm>
          <a:prstGeom prst="rect">
            <a:avLst/>
          </a:prstGeom>
        </p:spPr>
      </p:pic>
      <p:sp>
        <p:nvSpPr>
          <p:cNvPr id="95" name="TextBox 94">
            <a:extLst>
              <a:ext uri="{FF2B5EF4-FFF2-40B4-BE49-F238E27FC236}">
                <a16:creationId xmlns:a16="http://schemas.microsoft.com/office/drawing/2014/main" id="{D1021FA7-DEFF-4D7E-8526-E7B425454D4A}"/>
              </a:ext>
            </a:extLst>
          </p:cNvPr>
          <p:cNvSpPr txBox="1"/>
          <p:nvPr/>
        </p:nvSpPr>
        <p:spPr>
          <a:xfrm>
            <a:off x="650206" y="4738492"/>
            <a:ext cx="942674" cy="369332"/>
          </a:xfrm>
          <a:prstGeom prst="rect">
            <a:avLst/>
          </a:prstGeom>
          <a:noFill/>
        </p:spPr>
        <p:txBody>
          <a:bodyPr wrap="square" rtlCol="0">
            <a:spAutoFit/>
          </a:bodyPr>
          <a:lstStyle/>
          <a:p>
            <a:r>
              <a:rPr lang="en-US" dirty="0"/>
              <a:t>Set.java</a:t>
            </a:r>
          </a:p>
        </p:txBody>
      </p:sp>
      <p:cxnSp>
        <p:nvCxnSpPr>
          <p:cNvPr id="97" name="Connector: Elbow 96">
            <a:extLst>
              <a:ext uri="{FF2B5EF4-FFF2-40B4-BE49-F238E27FC236}">
                <a16:creationId xmlns:a16="http://schemas.microsoft.com/office/drawing/2014/main" id="{416D8FD1-8F85-40C4-94E5-656AF07BFC50}"/>
              </a:ext>
            </a:extLst>
          </p:cNvPr>
          <p:cNvCxnSpPr>
            <a:cxnSpLocks/>
            <a:stCxn id="17" idx="0"/>
            <a:endCxn id="26" idx="2"/>
          </p:cNvCxnSpPr>
          <p:nvPr/>
        </p:nvCxnSpPr>
        <p:spPr>
          <a:xfrm rot="5400000" flipH="1" flipV="1">
            <a:off x="3229643" y="1955017"/>
            <a:ext cx="532705" cy="2716536"/>
          </a:xfrm>
          <a:prstGeom prst="bentConnector3">
            <a:avLst>
              <a:gd name="adj1" fmla="val 50000"/>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A052615A-4A30-43B8-82EB-3C7F8047B307}"/>
              </a:ext>
            </a:extLst>
          </p:cNvPr>
          <p:cNvCxnSpPr>
            <a:cxnSpLocks/>
            <a:stCxn id="95" idx="0"/>
            <a:endCxn id="17" idx="2"/>
          </p:cNvCxnSpPr>
          <p:nvPr/>
        </p:nvCxnSpPr>
        <p:spPr>
          <a:xfrm rot="5400000" flipH="1" flipV="1">
            <a:off x="1377273" y="3978038"/>
            <a:ext cx="504725" cy="1016184"/>
          </a:xfrm>
          <a:prstGeom prst="bentConnector3">
            <a:avLst>
              <a:gd name="adj1" fmla="val 50000"/>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68851779-FD4A-479C-B764-0EDC23E0629B}"/>
              </a:ext>
            </a:extLst>
          </p:cNvPr>
          <p:cNvSpPr txBox="1"/>
          <p:nvPr/>
        </p:nvSpPr>
        <p:spPr>
          <a:xfrm>
            <a:off x="892457" y="5521163"/>
            <a:ext cx="219912" cy="523220"/>
          </a:xfrm>
          <a:prstGeom prst="rect">
            <a:avLst/>
          </a:prstGeom>
          <a:noFill/>
        </p:spPr>
        <p:txBody>
          <a:bodyPr wrap="square" rtlCol="0">
            <a:spAutoFit/>
          </a:bodyPr>
          <a:lstStyle/>
          <a:p>
            <a:r>
              <a:rPr lang="en-US" sz="2800" dirty="0"/>
              <a:t>2</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3B08F2BB-58EA-488D-99E3-1E7AF846F9D0}"/>
                  </a:ext>
                </a:extLst>
              </p:cNvPr>
              <p:cNvSpPr txBox="1"/>
              <p:nvPr/>
            </p:nvSpPr>
            <p:spPr>
              <a:xfrm>
                <a:off x="5015994" y="6184302"/>
                <a:ext cx="2284866" cy="523220"/>
              </a:xfrm>
              <a:prstGeom prst="rect">
                <a:avLst/>
              </a:prstGeom>
              <a:noFill/>
            </p:spPr>
            <p:txBody>
              <a:bodyPr wrap="square" rtlCol="0">
                <a:spAutoFit/>
              </a:bodyPr>
              <a:lstStyle/>
              <a:p>
                <a:r>
                  <a:rPr lang="en-US" sz="2800" dirty="0">
                    <a:solidFill>
                      <a:schemeClr val="accent4"/>
                    </a:solidFill>
                  </a:rPr>
                  <a:t>‘java’</a:t>
                </a:r>
                <a14:m>
                  <m:oMath xmlns:m="http://schemas.openxmlformats.org/officeDocument/2006/math">
                    <m:r>
                      <a:rPr lang="en-US" sz="2800" i="1" dirty="0">
                        <a:solidFill>
                          <a:schemeClr val="accent4"/>
                        </a:solidFill>
                        <a:latin typeface="Cambria Math" panose="02040503050406030204" pitchFamily="18" charset="0"/>
                      </a:rPr>
                      <m:t>−</m:t>
                    </m:r>
                  </m:oMath>
                </a14:m>
                <a:r>
                  <a:rPr lang="en-US" sz="2800" dirty="0">
                    <a:solidFill>
                      <a:schemeClr val="accent4"/>
                    </a:solidFill>
                  </a:rPr>
                  <a:t>‘</a:t>
                </a:r>
                <a:r>
                  <a:rPr lang="en-US" sz="2800" dirty="0" err="1">
                    <a:solidFill>
                      <a:schemeClr val="accent4"/>
                    </a:solidFill>
                  </a:rPr>
                  <a:t>util</a:t>
                </a:r>
                <a:r>
                  <a:rPr lang="en-US" sz="2800" dirty="0">
                    <a:solidFill>
                      <a:schemeClr val="accent4"/>
                    </a:solidFill>
                  </a:rPr>
                  <a:t>’</a:t>
                </a:r>
              </a:p>
            </p:txBody>
          </p:sp>
        </mc:Choice>
        <mc:Fallback xmlns="">
          <p:sp>
            <p:nvSpPr>
              <p:cNvPr id="106" name="TextBox 105">
                <a:extLst>
                  <a:ext uri="{FF2B5EF4-FFF2-40B4-BE49-F238E27FC236}">
                    <a16:creationId xmlns:a16="http://schemas.microsoft.com/office/drawing/2014/main" id="{3B08F2BB-58EA-488D-99E3-1E7AF846F9D0}"/>
                  </a:ext>
                </a:extLst>
              </p:cNvPr>
              <p:cNvSpPr txBox="1">
                <a:spLocks noRot="1" noChangeAspect="1" noMove="1" noResize="1" noEditPoints="1" noAdjustHandles="1" noChangeArrowheads="1" noChangeShapeType="1" noTextEdit="1"/>
              </p:cNvSpPr>
              <p:nvPr/>
            </p:nvSpPr>
            <p:spPr>
              <a:xfrm>
                <a:off x="5015994" y="6184302"/>
                <a:ext cx="2284866" cy="523220"/>
              </a:xfrm>
              <a:prstGeom prst="rect">
                <a:avLst/>
              </a:prstGeom>
              <a:blipFill>
                <a:blip r:embed="rId16"/>
                <a:stretch>
                  <a:fillRect l="-5600" t="-10465" b="-32558"/>
                </a:stretch>
              </a:blipFill>
            </p:spPr>
            <p:txBody>
              <a:bodyPr/>
              <a:lstStyle/>
              <a:p>
                <a:r>
                  <a:rPr lang="en-US">
                    <a:noFill/>
                  </a:rPr>
                  <a:t> </a:t>
                </a:r>
              </a:p>
            </p:txBody>
          </p:sp>
        </mc:Fallback>
      </mc:AlternateContent>
      <p:sp>
        <p:nvSpPr>
          <p:cNvPr id="50" name="Title 1">
            <a:extLst>
              <a:ext uri="{FF2B5EF4-FFF2-40B4-BE49-F238E27FC236}">
                <a16:creationId xmlns:a16="http://schemas.microsoft.com/office/drawing/2014/main" id="{084CE7B1-379D-4BCB-A8E2-EC1E72CE5DFA}"/>
              </a:ext>
            </a:extLst>
          </p:cNvPr>
          <p:cNvSpPr txBox="1">
            <a:spLocks/>
          </p:cNvSpPr>
          <p:nvPr/>
        </p:nvSpPr>
        <p:spPr>
          <a:xfrm>
            <a:off x="781050" y="509137"/>
            <a:ext cx="954447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6600" b="1" dirty="0">
                <a:solidFill>
                  <a:srgbClr val="005C2A"/>
                </a:solidFill>
                <a:sym typeface="Wingdings" panose="05000000000000000000" pitchFamily="2" charset="2"/>
              </a:rPr>
              <a:t>Many Scopes</a:t>
            </a:r>
          </a:p>
        </p:txBody>
      </p:sp>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2831A1BF-D575-42FA-9651-2A409D4F66B1}"/>
                  </a:ext>
                </a:extLst>
              </p:cNvPr>
              <p:cNvSpPr/>
              <p:nvPr/>
            </p:nvSpPr>
            <p:spPr>
              <a:xfrm>
                <a:off x="781050" y="1458759"/>
                <a:ext cx="5162824" cy="923330"/>
              </a:xfrm>
              <a:prstGeom prst="rect">
                <a:avLst/>
              </a:prstGeom>
            </p:spPr>
            <p:txBody>
              <a:bodyPr wrap="none">
                <a:spAutoFit/>
              </a:bodyPr>
              <a:lstStyle/>
              <a:p>
                <a:pPr>
                  <a:lnSpc>
                    <a:spcPct val="100000"/>
                  </a:lnSpc>
                </a:pPr>
                <a14:m>
                  <m:oMath xmlns:m="http://schemas.openxmlformats.org/officeDocument/2006/math">
                    <m:r>
                      <a:rPr lang="en-US" sz="5400" b="0" i="1" dirty="0">
                        <a:latin typeface="Cambria Math" panose="02040503050406030204" pitchFamily="18" charset="0"/>
                        <a:ea typeface="Cambria Math" panose="02040503050406030204" pitchFamily="18" charset="0"/>
                        <a:sym typeface="Wingdings" panose="05000000000000000000" pitchFamily="2" charset="2"/>
                      </a:rPr>
                      <m:t>→</m:t>
                    </m:r>
                  </m:oMath>
                </a14:m>
                <a:r>
                  <a:rPr lang="en-US" sz="5400" dirty="0">
                    <a:solidFill>
                      <a:srgbClr val="005C2A"/>
                    </a:solidFill>
                  </a:rPr>
                  <a:t> </a:t>
                </a:r>
                <a:r>
                  <a:rPr lang="en-US" sz="5400" dirty="0"/>
                  <a:t>Nested Models</a:t>
                </a:r>
              </a:p>
            </p:txBody>
          </p:sp>
        </mc:Choice>
        <mc:Fallback xmlns="">
          <p:sp>
            <p:nvSpPr>
              <p:cNvPr id="54" name="Rectangle 53">
                <a:extLst>
                  <a:ext uri="{FF2B5EF4-FFF2-40B4-BE49-F238E27FC236}">
                    <a16:creationId xmlns:a16="http://schemas.microsoft.com/office/drawing/2014/main" id="{2831A1BF-D575-42FA-9651-2A409D4F66B1}"/>
                  </a:ext>
                </a:extLst>
              </p:cNvPr>
              <p:cNvSpPr>
                <a:spLocks noRot="1" noChangeAspect="1" noMove="1" noResize="1" noEditPoints="1" noAdjustHandles="1" noChangeArrowheads="1" noChangeShapeType="1" noTextEdit="1"/>
              </p:cNvSpPr>
              <p:nvPr/>
            </p:nvSpPr>
            <p:spPr>
              <a:xfrm>
                <a:off x="781050" y="1458759"/>
                <a:ext cx="5162824" cy="923330"/>
              </a:xfrm>
              <a:prstGeom prst="rect">
                <a:avLst/>
              </a:prstGeom>
              <a:blipFill>
                <a:blip r:embed="rId14"/>
                <a:stretch>
                  <a:fillRect t="-17763" r="-5549" b="-39474"/>
                </a:stretch>
              </a:blipFill>
            </p:spPr>
            <p:txBody>
              <a:bodyPr/>
              <a:lstStyle/>
              <a:p>
                <a:r>
                  <a:rPr lang="en-US">
                    <a:noFill/>
                  </a:rPr>
                  <a:t> </a:t>
                </a:r>
              </a:p>
            </p:txBody>
          </p:sp>
        </mc:Fallback>
      </mc:AlternateContent>
    </p:spTree>
    <p:extLst>
      <p:ext uri="{BB962C8B-B14F-4D97-AF65-F5344CB8AC3E}">
        <p14:creationId xmlns:p14="http://schemas.microsoft.com/office/powerpoint/2010/main" val="4270293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phic 15" descr="Open Folder">
            <a:extLst>
              <a:ext uri="{FF2B5EF4-FFF2-40B4-BE49-F238E27FC236}">
                <a16:creationId xmlns:a16="http://schemas.microsoft.com/office/drawing/2014/main" id="{CE23F2A4-5785-4ADD-89E2-11A9841D67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349" y="3580760"/>
            <a:ext cx="653006" cy="653006"/>
          </a:xfrm>
          <a:prstGeom prst="rect">
            <a:avLst/>
          </a:prstGeom>
        </p:spPr>
      </p:pic>
      <p:sp>
        <p:nvSpPr>
          <p:cNvPr id="17" name="Rectangle: Rounded Corners 16">
            <a:extLst>
              <a:ext uri="{FF2B5EF4-FFF2-40B4-BE49-F238E27FC236}">
                <a16:creationId xmlns:a16="http://schemas.microsoft.com/office/drawing/2014/main" id="{AEB244B6-CF86-420A-BB30-C28347874D46}"/>
              </a:ext>
            </a:extLst>
          </p:cNvPr>
          <p:cNvSpPr/>
          <p:nvPr/>
        </p:nvSpPr>
        <p:spPr>
          <a:xfrm>
            <a:off x="1454227" y="3579637"/>
            <a:ext cx="1366999" cy="654130"/>
          </a:xfrm>
          <a:prstGeom prst="round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110F4C0-25E4-440E-9CCB-044ABD8A6E89}"/>
              </a:ext>
            </a:extLst>
          </p:cNvPr>
          <p:cNvSpPr txBox="1"/>
          <p:nvPr/>
        </p:nvSpPr>
        <p:spPr>
          <a:xfrm>
            <a:off x="2037068" y="3645091"/>
            <a:ext cx="1056267" cy="523220"/>
          </a:xfrm>
          <a:prstGeom prst="rect">
            <a:avLst/>
          </a:prstGeom>
          <a:noFill/>
        </p:spPr>
        <p:txBody>
          <a:bodyPr wrap="square" rtlCol="0">
            <a:spAutoFit/>
          </a:bodyPr>
          <a:lstStyle/>
          <a:p>
            <a:r>
              <a:rPr lang="en-US" sz="2800" dirty="0" err="1"/>
              <a:t>util</a:t>
            </a:r>
            <a:endParaRPr lang="en-US" sz="2800" dirty="0"/>
          </a:p>
        </p:txBody>
      </p:sp>
      <p:pic>
        <p:nvPicPr>
          <p:cNvPr id="19" name="Graphic 18" descr="Open Folder">
            <a:extLst>
              <a:ext uri="{FF2B5EF4-FFF2-40B4-BE49-F238E27FC236}">
                <a16:creationId xmlns:a16="http://schemas.microsoft.com/office/drawing/2014/main" id="{B8228CDC-6AC3-492E-8898-AAAFD9897E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19885" y="3577798"/>
            <a:ext cx="653006" cy="653006"/>
          </a:xfrm>
          <a:prstGeom prst="rect">
            <a:avLst/>
          </a:prstGeom>
        </p:spPr>
      </p:pic>
      <p:sp>
        <p:nvSpPr>
          <p:cNvPr id="20" name="Rectangle: Rounded Corners 19">
            <a:extLst>
              <a:ext uri="{FF2B5EF4-FFF2-40B4-BE49-F238E27FC236}">
                <a16:creationId xmlns:a16="http://schemas.microsoft.com/office/drawing/2014/main" id="{77300557-4FE1-4797-944B-7E701A0B77F1}"/>
              </a:ext>
            </a:extLst>
          </p:cNvPr>
          <p:cNvSpPr/>
          <p:nvPr/>
        </p:nvSpPr>
        <p:spPr>
          <a:xfrm>
            <a:off x="4170763" y="3576675"/>
            <a:ext cx="1366999" cy="654129"/>
          </a:xfrm>
          <a:prstGeom prst="round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9C7531DA-6F2E-4131-BCF9-C6B2DCA3F599}"/>
              </a:ext>
            </a:extLst>
          </p:cNvPr>
          <p:cNvSpPr txBox="1"/>
          <p:nvPr/>
        </p:nvSpPr>
        <p:spPr>
          <a:xfrm>
            <a:off x="4753604" y="3642129"/>
            <a:ext cx="1056267" cy="523220"/>
          </a:xfrm>
          <a:prstGeom prst="rect">
            <a:avLst/>
          </a:prstGeom>
          <a:noFill/>
        </p:spPr>
        <p:txBody>
          <a:bodyPr wrap="square" rtlCol="0">
            <a:spAutoFit/>
          </a:bodyPr>
          <a:lstStyle/>
          <a:p>
            <a:r>
              <a:rPr lang="en-US" sz="2800" dirty="0" err="1"/>
              <a:t>lang</a:t>
            </a:r>
            <a:endParaRPr lang="en-US" sz="2800" dirty="0"/>
          </a:p>
        </p:txBody>
      </p:sp>
      <p:pic>
        <p:nvPicPr>
          <p:cNvPr id="22" name="Graphic 21" descr="Open Folder">
            <a:extLst>
              <a:ext uri="{FF2B5EF4-FFF2-40B4-BE49-F238E27FC236}">
                <a16:creationId xmlns:a16="http://schemas.microsoft.com/office/drawing/2014/main" id="{CC9F10D0-07A1-4D12-86A2-6FCE10FF55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22024" y="3577798"/>
            <a:ext cx="653006" cy="653006"/>
          </a:xfrm>
          <a:prstGeom prst="rect">
            <a:avLst/>
          </a:prstGeom>
        </p:spPr>
      </p:pic>
      <p:sp>
        <p:nvSpPr>
          <p:cNvPr id="23" name="Rectangle: Rounded Corners 22">
            <a:extLst>
              <a:ext uri="{FF2B5EF4-FFF2-40B4-BE49-F238E27FC236}">
                <a16:creationId xmlns:a16="http://schemas.microsoft.com/office/drawing/2014/main" id="{D197191D-4884-4C50-A08A-9FBE2B5124AD}"/>
              </a:ext>
            </a:extLst>
          </p:cNvPr>
          <p:cNvSpPr/>
          <p:nvPr/>
        </p:nvSpPr>
        <p:spPr>
          <a:xfrm>
            <a:off x="5972902" y="3576675"/>
            <a:ext cx="1366999" cy="654129"/>
          </a:xfrm>
          <a:prstGeom prst="round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A6D833E-8222-4783-AC52-840F1D3DFD57}"/>
              </a:ext>
            </a:extLst>
          </p:cNvPr>
          <p:cNvSpPr txBox="1"/>
          <p:nvPr/>
        </p:nvSpPr>
        <p:spPr>
          <a:xfrm>
            <a:off x="6616069" y="3642129"/>
            <a:ext cx="1056267" cy="523220"/>
          </a:xfrm>
          <a:prstGeom prst="rect">
            <a:avLst/>
          </a:prstGeom>
          <a:noFill/>
        </p:spPr>
        <p:txBody>
          <a:bodyPr wrap="square" rtlCol="0">
            <a:spAutoFit/>
          </a:bodyPr>
          <a:lstStyle/>
          <a:p>
            <a:r>
              <a:rPr lang="en-US" sz="2800" dirty="0" err="1"/>
              <a:t>awt</a:t>
            </a:r>
            <a:endParaRPr lang="en-US" sz="2800" dirty="0"/>
          </a:p>
        </p:txBody>
      </p:sp>
      <p:pic>
        <p:nvPicPr>
          <p:cNvPr id="25" name="Graphic 24" descr="Open Folder">
            <a:extLst>
              <a:ext uri="{FF2B5EF4-FFF2-40B4-BE49-F238E27FC236}">
                <a16:creationId xmlns:a16="http://schemas.microsoft.com/office/drawing/2014/main" id="{5665DD36-F7A3-4366-9667-ABC49045CB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19885" y="2393926"/>
            <a:ext cx="653006" cy="653006"/>
          </a:xfrm>
          <a:prstGeom prst="rect">
            <a:avLst/>
          </a:prstGeom>
        </p:spPr>
      </p:pic>
      <p:sp>
        <p:nvSpPr>
          <p:cNvPr id="26" name="Rectangle: Rounded Corners 25">
            <a:extLst>
              <a:ext uri="{FF2B5EF4-FFF2-40B4-BE49-F238E27FC236}">
                <a16:creationId xmlns:a16="http://schemas.microsoft.com/office/drawing/2014/main" id="{06B6D75D-7D7F-4BAC-B420-E3AB096B9E87}"/>
              </a:ext>
            </a:extLst>
          </p:cNvPr>
          <p:cNvSpPr/>
          <p:nvPr/>
        </p:nvSpPr>
        <p:spPr>
          <a:xfrm>
            <a:off x="4170763" y="2392803"/>
            <a:ext cx="1366999" cy="654129"/>
          </a:xfrm>
          <a:prstGeom prst="round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F0433416-2878-448C-8676-BBBA2B67CF91}"/>
              </a:ext>
            </a:extLst>
          </p:cNvPr>
          <p:cNvSpPr txBox="1"/>
          <p:nvPr/>
        </p:nvSpPr>
        <p:spPr>
          <a:xfrm>
            <a:off x="4751283" y="2445672"/>
            <a:ext cx="1056267" cy="523220"/>
          </a:xfrm>
          <a:prstGeom prst="rect">
            <a:avLst/>
          </a:prstGeom>
          <a:noFill/>
        </p:spPr>
        <p:txBody>
          <a:bodyPr wrap="square" rtlCol="0">
            <a:spAutoFit/>
          </a:bodyPr>
          <a:lstStyle/>
          <a:p>
            <a:r>
              <a:rPr lang="en-US" sz="2800" dirty="0"/>
              <a:t>java</a:t>
            </a:r>
          </a:p>
        </p:txBody>
      </p:sp>
      <p:cxnSp>
        <p:nvCxnSpPr>
          <p:cNvPr id="31" name="Connector: Elbow 30">
            <a:extLst>
              <a:ext uri="{FF2B5EF4-FFF2-40B4-BE49-F238E27FC236}">
                <a16:creationId xmlns:a16="http://schemas.microsoft.com/office/drawing/2014/main" id="{229C86A1-6D43-4E54-8519-A3BFB875CEB4}"/>
              </a:ext>
            </a:extLst>
          </p:cNvPr>
          <p:cNvCxnSpPr>
            <a:cxnSpLocks/>
            <a:stCxn id="20" idx="0"/>
            <a:endCxn id="26" idx="2"/>
          </p:cNvCxnSpPr>
          <p:nvPr/>
        </p:nvCxnSpPr>
        <p:spPr>
          <a:xfrm rot="5400000" flipH="1" flipV="1">
            <a:off x="4589392" y="3311804"/>
            <a:ext cx="529743"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439AE488-7C6F-4D4B-868F-89EE68543FA7}"/>
              </a:ext>
            </a:extLst>
          </p:cNvPr>
          <p:cNvCxnSpPr>
            <a:cxnSpLocks/>
            <a:stCxn id="23" idx="0"/>
            <a:endCxn id="26" idx="2"/>
          </p:cNvCxnSpPr>
          <p:nvPr/>
        </p:nvCxnSpPr>
        <p:spPr>
          <a:xfrm rot="16200000" flipV="1">
            <a:off x="5490462" y="2410734"/>
            <a:ext cx="529743" cy="180213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5D866F76-F24D-4DD2-BBB9-F45C1863F437}"/>
              </a:ext>
            </a:extLst>
          </p:cNvPr>
          <p:cNvCxnSpPr>
            <a:cxnSpLocks/>
          </p:cNvCxnSpPr>
          <p:nvPr/>
        </p:nvCxnSpPr>
        <p:spPr>
          <a:xfrm rot="5400000" flipH="1" flipV="1">
            <a:off x="4589393" y="3311804"/>
            <a:ext cx="529743" cy="12700"/>
          </a:xfrm>
          <a:prstGeom prst="bentConnector3">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B7AE9A99-F4BE-40EE-AD90-46E14D9A7D61}"/>
              </a:ext>
            </a:extLst>
          </p:cNvPr>
          <p:cNvCxnSpPr>
            <a:cxnSpLocks/>
          </p:cNvCxnSpPr>
          <p:nvPr/>
        </p:nvCxnSpPr>
        <p:spPr>
          <a:xfrm rot="16200000" flipV="1">
            <a:off x="5490463" y="2410734"/>
            <a:ext cx="529743" cy="1802139"/>
          </a:xfrm>
          <a:prstGeom prst="bentConnector3">
            <a:avLst>
              <a:gd name="adj1" fmla="val 50000"/>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0" name="Graphic 39" descr="Paper">
            <a:extLst>
              <a:ext uri="{FF2B5EF4-FFF2-40B4-BE49-F238E27FC236}">
                <a16:creationId xmlns:a16="http://schemas.microsoft.com/office/drawing/2014/main" id="{A94F5B07-A4FE-43B4-8E17-3B86E01C96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59051" y="5044181"/>
            <a:ext cx="1255907" cy="1255907"/>
          </a:xfrm>
          <a:prstGeom prst="rect">
            <a:avLst/>
          </a:prstGeom>
        </p:spPr>
      </p:pic>
      <p:sp>
        <p:nvSpPr>
          <p:cNvPr id="41" name="TextBox 40">
            <a:extLst>
              <a:ext uri="{FF2B5EF4-FFF2-40B4-BE49-F238E27FC236}">
                <a16:creationId xmlns:a16="http://schemas.microsoft.com/office/drawing/2014/main" id="{E9D2F9E0-558C-4318-823F-813A69A5A1B4}"/>
              </a:ext>
            </a:extLst>
          </p:cNvPr>
          <p:cNvSpPr txBox="1"/>
          <p:nvPr/>
        </p:nvSpPr>
        <p:spPr>
          <a:xfrm>
            <a:off x="2866096" y="4749753"/>
            <a:ext cx="1038085" cy="369332"/>
          </a:xfrm>
          <a:prstGeom prst="rect">
            <a:avLst/>
          </a:prstGeom>
          <a:noFill/>
        </p:spPr>
        <p:txBody>
          <a:bodyPr wrap="square" rtlCol="0">
            <a:spAutoFit/>
          </a:bodyPr>
          <a:lstStyle/>
          <a:p>
            <a:r>
              <a:rPr lang="en-US" dirty="0"/>
              <a:t>Map.java</a:t>
            </a:r>
          </a:p>
        </p:txBody>
      </p:sp>
      <p:pic>
        <p:nvPicPr>
          <p:cNvPr id="42" name="Graphic 41" descr="Paper">
            <a:extLst>
              <a:ext uri="{FF2B5EF4-FFF2-40B4-BE49-F238E27FC236}">
                <a16:creationId xmlns:a16="http://schemas.microsoft.com/office/drawing/2014/main" id="{5592E56D-AB5F-4697-98F5-CE74A2552F2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82971" y="5068719"/>
            <a:ext cx="1255907" cy="1255907"/>
          </a:xfrm>
          <a:prstGeom prst="rect">
            <a:avLst/>
          </a:prstGeom>
        </p:spPr>
      </p:pic>
      <p:sp>
        <p:nvSpPr>
          <p:cNvPr id="43" name="TextBox 42">
            <a:extLst>
              <a:ext uri="{FF2B5EF4-FFF2-40B4-BE49-F238E27FC236}">
                <a16:creationId xmlns:a16="http://schemas.microsoft.com/office/drawing/2014/main" id="{B2A0C895-4F81-4A79-8837-98289AE5F5C7}"/>
              </a:ext>
            </a:extLst>
          </p:cNvPr>
          <p:cNvSpPr txBox="1"/>
          <p:nvPr/>
        </p:nvSpPr>
        <p:spPr>
          <a:xfrm>
            <a:off x="4256274" y="4760576"/>
            <a:ext cx="1191027" cy="369332"/>
          </a:xfrm>
          <a:prstGeom prst="rect">
            <a:avLst/>
          </a:prstGeom>
          <a:noFill/>
        </p:spPr>
        <p:txBody>
          <a:bodyPr wrap="square" rtlCol="0">
            <a:spAutoFit/>
          </a:bodyPr>
          <a:lstStyle/>
          <a:p>
            <a:r>
              <a:rPr lang="en-US" dirty="0"/>
              <a:t>String.java</a:t>
            </a:r>
          </a:p>
        </p:txBody>
      </p:sp>
      <p:pic>
        <p:nvPicPr>
          <p:cNvPr id="44" name="Graphic 43" descr="Paper">
            <a:extLst>
              <a:ext uri="{FF2B5EF4-FFF2-40B4-BE49-F238E27FC236}">
                <a16:creationId xmlns:a16="http://schemas.microsoft.com/office/drawing/2014/main" id="{3C328111-9C80-4CB3-A739-AAF76B38821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32324" y="5055991"/>
            <a:ext cx="1255907" cy="1255907"/>
          </a:xfrm>
          <a:prstGeom prst="rect">
            <a:avLst/>
          </a:prstGeom>
        </p:spPr>
      </p:pic>
      <p:sp>
        <p:nvSpPr>
          <p:cNvPr id="45" name="TextBox 44">
            <a:extLst>
              <a:ext uri="{FF2B5EF4-FFF2-40B4-BE49-F238E27FC236}">
                <a16:creationId xmlns:a16="http://schemas.microsoft.com/office/drawing/2014/main" id="{38DF26F7-E40F-4417-9113-122536ACD96B}"/>
              </a:ext>
            </a:extLst>
          </p:cNvPr>
          <p:cNvSpPr txBox="1"/>
          <p:nvPr/>
        </p:nvSpPr>
        <p:spPr>
          <a:xfrm>
            <a:off x="1668859" y="4750302"/>
            <a:ext cx="942674" cy="369332"/>
          </a:xfrm>
          <a:prstGeom prst="rect">
            <a:avLst/>
          </a:prstGeom>
          <a:noFill/>
        </p:spPr>
        <p:txBody>
          <a:bodyPr wrap="square" rtlCol="0">
            <a:spAutoFit/>
          </a:bodyPr>
          <a:lstStyle/>
          <a:p>
            <a:r>
              <a:rPr lang="en-US" dirty="0"/>
              <a:t>List.java</a:t>
            </a:r>
          </a:p>
        </p:txBody>
      </p:sp>
      <p:pic>
        <p:nvPicPr>
          <p:cNvPr id="46" name="Graphic 45" descr="Paper">
            <a:extLst>
              <a:ext uri="{FF2B5EF4-FFF2-40B4-BE49-F238E27FC236}">
                <a16:creationId xmlns:a16="http://schemas.microsoft.com/office/drawing/2014/main" id="{20D9076B-5315-4E3F-A77C-4CA27A31270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44953" y="5058445"/>
            <a:ext cx="1255907" cy="1255907"/>
          </a:xfrm>
          <a:prstGeom prst="rect">
            <a:avLst/>
          </a:prstGeom>
        </p:spPr>
      </p:pic>
      <p:sp>
        <p:nvSpPr>
          <p:cNvPr id="47" name="TextBox 46">
            <a:extLst>
              <a:ext uri="{FF2B5EF4-FFF2-40B4-BE49-F238E27FC236}">
                <a16:creationId xmlns:a16="http://schemas.microsoft.com/office/drawing/2014/main" id="{A0A9C125-57BF-4E96-BFB6-923E7FF685E4}"/>
              </a:ext>
            </a:extLst>
          </p:cNvPr>
          <p:cNvSpPr txBox="1"/>
          <p:nvPr/>
        </p:nvSpPr>
        <p:spPr>
          <a:xfrm>
            <a:off x="6007983" y="4750302"/>
            <a:ext cx="1299318" cy="369332"/>
          </a:xfrm>
          <a:prstGeom prst="rect">
            <a:avLst/>
          </a:prstGeom>
          <a:noFill/>
        </p:spPr>
        <p:txBody>
          <a:bodyPr wrap="square" rtlCol="0">
            <a:spAutoFit/>
          </a:bodyPr>
          <a:lstStyle/>
          <a:p>
            <a:r>
              <a:rPr lang="en-US" dirty="0"/>
              <a:t>Button.java</a:t>
            </a:r>
          </a:p>
        </p:txBody>
      </p:sp>
      <p:cxnSp>
        <p:nvCxnSpPr>
          <p:cNvPr id="52" name="Connector: Elbow 51">
            <a:extLst>
              <a:ext uri="{FF2B5EF4-FFF2-40B4-BE49-F238E27FC236}">
                <a16:creationId xmlns:a16="http://schemas.microsoft.com/office/drawing/2014/main" id="{9B68825D-0A87-45F4-BE19-C65517DE868D}"/>
              </a:ext>
            </a:extLst>
          </p:cNvPr>
          <p:cNvCxnSpPr>
            <a:cxnSpLocks/>
            <a:stCxn id="45" idx="0"/>
            <a:endCxn id="17" idx="2"/>
          </p:cNvCxnSpPr>
          <p:nvPr/>
        </p:nvCxnSpPr>
        <p:spPr>
          <a:xfrm rot="16200000" flipV="1">
            <a:off x="1880695" y="4490800"/>
            <a:ext cx="516535" cy="2469"/>
          </a:xfrm>
          <a:prstGeom prst="bentConnector3">
            <a:avLst>
              <a:gd name="adj1" fmla="val 50000"/>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0459F3CC-F2C8-49F7-8212-4AF7223DE94B}"/>
              </a:ext>
            </a:extLst>
          </p:cNvPr>
          <p:cNvCxnSpPr>
            <a:cxnSpLocks/>
            <a:stCxn id="41" idx="0"/>
            <a:endCxn id="17" idx="2"/>
          </p:cNvCxnSpPr>
          <p:nvPr/>
        </p:nvCxnSpPr>
        <p:spPr>
          <a:xfrm rot="16200000" flipV="1">
            <a:off x="2503440" y="3868054"/>
            <a:ext cx="515986" cy="1247412"/>
          </a:xfrm>
          <a:prstGeom prst="bentConnector3">
            <a:avLst>
              <a:gd name="adj1" fmla="val 50000"/>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BECED40B-F9FE-4A72-B788-0BE289193A8C}"/>
              </a:ext>
            </a:extLst>
          </p:cNvPr>
          <p:cNvCxnSpPr>
            <a:cxnSpLocks/>
            <a:stCxn id="43" idx="0"/>
            <a:endCxn id="20" idx="2"/>
          </p:cNvCxnSpPr>
          <p:nvPr/>
        </p:nvCxnSpPr>
        <p:spPr>
          <a:xfrm rot="5400000" flipH="1" flipV="1">
            <a:off x="4588139" y="4494453"/>
            <a:ext cx="529772" cy="2475"/>
          </a:xfrm>
          <a:prstGeom prst="bentConnector3">
            <a:avLst>
              <a:gd name="adj1" fmla="val 50000"/>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BFD9300F-E18D-4402-8C75-6CA64CF4F1E7}"/>
              </a:ext>
            </a:extLst>
          </p:cNvPr>
          <p:cNvCxnSpPr>
            <a:cxnSpLocks/>
            <a:stCxn id="47" idx="0"/>
            <a:endCxn id="23" idx="2"/>
          </p:cNvCxnSpPr>
          <p:nvPr/>
        </p:nvCxnSpPr>
        <p:spPr>
          <a:xfrm rot="16200000" flipV="1">
            <a:off x="6397273" y="4489933"/>
            <a:ext cx="519498" cy="1240"/>
          </a:xfrm>
          <a:prstGeom prst="bentConnector3">
            <a:avLst>
              <a:gd name="adj1" fmla="val 50000"/>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D2C3E922-DFDE-4694-B37C-9BFA9954FE83}"/>
              </a:ext>
            </a:extLst>
          </p:cNvPr>
          <p:cNvSpPr txBox="1"/>
          <p:nvPr/>
        </p:nvSpPr>
        <p:spPr>
          <a:xfrm>
            <a:off x="3212474" y="5521163"/>
            <a:ext cx="219912" cy="523220"/>
          </a:xfrm>
          <a:prstGeom prst="rect">
            <a:avLst/>
          </a:prstGeom>
          <a:noFill/>
        </p:spPr>
        <p:txBody>
          <a:bodyPr wrap="square" rtlCol="0">
            <a:spAutoFit/>
          </a:bodyPr>
          <a:lstStyle/>
          <a:p>
            <a:r>
              <a:rPr lang="en-US" sz="2800" dirty="0"/>
              <a:t>1</a:t>
            </a:r>
          </a:p>
        </p:txBody>
      </p:sp>
      <p:sp>
        <p:nvSpPr>
          <p:cNvPr id="88" name="TextBox 87">
            <a:extLst>
              <a:ext uri="{FF2B5EF4-FFF2-40B4-BE49-F238E27FC236}">
                <a16:creationId xmlns:a16="http://schemas.microsoft.com/office/drawing/2014/main" id="{2FF5C050-CA03-4221-9E4E-8FE553CDA1F0}"/>
              </a:ext>
            </a:extLst>
          </p:cNvPr>
          <p:cNvSpPr txBox="1"/>
          <p:nvPr/>
        </p:nvSpPr>
        <p:spPr>
          <a:xfrm>
            <a:off x="1940365" y="5521163"/>
            <a:ext cx="219912" cy="523220"/>
          </a:xfrm>
          <a:prstGeom prst="rect">
            <a:avLst/>
          </a:prstGeom>
          <a:noFill/>
        </p:spPr>
        <p:txBody>
          <a:bodyPr wrap="square" rtlCol="0">
            <a:spAutoFit/>
          </a:bodyPr>
          <a:lstStyle/>
          <a:p>
            <a:r>
              <a:rPr lang="en-US" sz="2800" dirty="0"/>
              <a:t>2</a:t>
            </a:r>
          </a:p>
        </p:txBody>
      </p:sp>
      <p:sp>
        <p:nvSpPr>
          <p:cNvPr id="89" name="TextBox 88">
            <a:extLst>
              <a:ext uri="{FF2B5EF4-FFF2-40B4-BE49-F238E27FC236}">
                <a16:creationId xmlns:a16="http://schemas.microsoft.com/office/drawing/2014/main" id="{85CC5B93-BAD5-45A8-A19D-B7DB667236E8}"/>
              </a:ext>
            </a:extLst>
          </p:cNvPr>
          <p:cNvSpPr txBox="1"/>
          <p:nvPr/>
        </p:nvSpPr>
        <p:spPr>
          <a:xfrm>
            <a:off x="4661772" y="5525841"/>
            <a:ext cx="219912" cy="523220"/>
          </a:xfrm>
          <a:prstGeom prst="rect">
            <a:avLst/>
          </a:prstGeom>
          <a:noFill/>
        </p:spPr>
        <p:txBody>
          <a:bodyPr wrap="square" rtlCol="0">
            <a:spAutoFit/>
          </a:bodyPr>
          <a:lstStyle/>
          <a:p>
            <a:r>
              <a:rPr lang="en-US" sz="2800" dirty="0"/>
              <a:t>3</a:t>
            </a:r>
          </a:p>
        </p:txBody>
      </p:sp>
      <p:sp>
        <p:nvSpPr>
          <p:cNvPr id="90" name="TextBox 89">
            <a:extLst>
              <a:ext uri="{FF2B5EF4-FFF2-40B4-BE49-F238E27FC236}">
                <a16:creationId xmlns:a16="http://schemas.microsoft.com/office/drawing/2014/main" id="{CDE7378E-C552-4374-BD34-3A94E319A97F}"/>
              </a:ext>
            </a:extLst>
          </p:cNvPr>
          <p:cNvSpPr txBox="1"/>
          <p:nvPr/>
        </p:nvSpPr>
        <p:spPr>
          <a:xfrm>
            <a:off x="6416651" y="5521163"/>
            <a:ext cx="219912" cy="523220"/>
          </a:xfrm>
          <a:prstGeom prst="rect">
            <a:avLst/>
          </a:prstGeom>
          <a:noFill/>
        </p:spPr>
        <p:txBody>
          <a:bodyPr wrap="square" rtlCol="0">
            <a:spAutoFit/>
          </a:bodyPr>
          <a:lstStyle/>
          <a:p>
            <a:r>
              <a:rPr lang="en-US" sz="2800" dirty="0"/>
              <a:t>3</a:t>
            </a:r>
          </a:p>
        </p:txBody>
      </p:sp>
      <p:sp>
        <p:nvSpPr>
          <p:cNvPr id="53" name="TextBox 52">
            <a:extLst>
              <a:ext uri="{FF2B5EF4-FFF2-40B4-BE49-F238E27FC236}">
                <a16:creationId xmlns:a16="http://schemas.microsoft.com/office/drawing/2014/main" id="{CB104F36-4B40-46DE-AE26-3D491219D863}"/>
              </a:ext>
            </a:extLst>
          </p:cNvPr>
          <p:cNvSpPr txBox="1"/>
          <p:nvPr/>
        </p:nvSpPr>
        <p:spPr>
          <a:xfrm>
            <a:off x="2844862" y="6166331"/>
            <a:ext cx="1152500" cy="523220"/>
          </a:xfrm>
          <a:prstGeom prst="rect">
            <a:avLst/>
          </a:prstGeom>
          <a:noFill/>
        </p:spPr>
        <p:txBody>
          <a:bodyPr wrap="square" rtlCol="0">
            <a:spAutoFit/>
          </a:bodyPr>
          <a:lstStyle/>
          <a:p>
            <a:r>
              <a:rPr lang="en-US" sz="2800" dirty="0">
                <a:solidFill>
                  <a:schemeClr val="accent6"/>
                </a:solidFill>
              </a:rPr>
              <a:t>Cache</a:t>
            </a:r>
          </a:p>
        </p:txBody>
      </p: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346C88DB-4CA3-43A0-A113-DA011CE0DE76}"/>
                  </a:ext>
                </a:extLst>
              </p:cNvPr>
              <p:cNvSpPr txBox="1"/>
              <p:nvPr/>
            </p:nvSpPr>
            <p:spPr>
              <a:xfrm>
                <a:off x="638537" y="6178141"/>
                <a:ext cx="2096910" cy="523220"/>
              </a:xfrm>
              <a:prstGeom prst="rect">
                <a:avLst/>
              </a:prstGeom>
              <a:noFill/>
            </p:spPr>
            <p:txBody>
              <a:bodyPr wrap="square" rtlCol="0">
                <a:spAutoFit/>
              </a:bodyPr>
              <a:lstStyle/>
              <a:p>
                <a:r>
                  <a:rPr lang="en-US" sz="2800" dirty="0">
                    <a:solidFill>
                      <a:schemeClr val="accent5"/>
                    </a:solidFill>
                  </a:rPr>
                  <a:t>‘</a:t>
                </a:r>
                <a:r>
                  <a:rPr lang="en-US" sz="2800" dirty="0" err="1">
                    <a:solidFill>
                      <a:schemeClr val="accent5"/>
                    </a:solidFill>
                  </a:rPr>
                  <a:t>util</a:t>
                </a:r>
                <a:r>
                  <a:rPr lang="en-US" sz="2800" dirty="0">
                    <a:solidFill>
                      <a:schemeClr val="accent5"/>
                    </a:solidFill>
                  </a:rPr>
                  <a:t>’</a:t>
                </a:r>
                <a14:m>
                  <m:oMath xmlns:m="http://schemas.openxmlformats.org/officeDocument/2006/math">
                    <m:r>
                      <a:rPr lang="en-US" sz="2800" b="0" i="1" dirty="0" smtClean="0">
                        <a:solidFill>
                          <a:schemeClr val="accent5"/>
                        </a:solidFill>
                        <a:latin typeface="Cambria Math" panose="02040503050406030204" pitchFamily="18" charset="0"/>
                      </a:rPr>
                      <m:t>−</m:t>
                    </m:r>
                  </m:oMath>
                </a14:m>
                <a:r>
                  <a:rPr lang="en-US" sz="2800" dirty="0">
                    <a:solidFill>
                      <a:schemeClr val="accent5"/>
                    </a:solidFill>
                  </a:rPr>
                  <a:t>‘Map’</a:t>
                </a:r>
              </a:p>
            </p:txBody>
          </p:sp>
        </mc:Choice>
        <mc:Fallback xmlns="">
          <p:sp>
            <p:nvSpPr>
              <p:cNvPr id="92" name="TextBox 91">
                <a:extLst>
                  <a:ext uri="{FF2B5EF4-FFF2-40B4-BE49-F238E27FC236}">
                    <a16:creationId xmlns:a16="http://schemas.microsoft.com/office/drawing/2014/main" id="{346C88DB-4CA3-43A0-A113-DA011CE0DE76}"/>
                  </a:ext>
                </a:extLst>
              </p:cNvPr>
              <p:cNvSpPr txBox="1">
                <a:spLocks noRot="1" noChangeAspect="1" noMove="1" noResize="1" noEditPoints="1" noAdjustHandles="1" noChangeArrowheads="1" noChangeShapeType="1" noTextEdit="1"/>
              </p:cNvSpPr>
              <p:nvPr/>
            </p:nvSpPr>
            <p:spPr>
              <a:xfrm>
                <a:off x="638537" y="6178141"/>
                <a:ext cx="2096910" cy="523220"/>
              </a:xfrm>
              <a:prstGeom prst="rect">
                <a:avLst/>
              </a:prstGeom>
              <a:blipFill>
                <a:blip r:embed="rId11"/>
                <a:stretch>
                  <a:fillRect l="-6105" t="-10465" b="-32558"/>
                </a:stretch>
              </a:blipFill>
            </p:spPr>
            <p:txBody>
              <a:bodyPr/>
              <a:lstStyle/>
              <a:p>
                <a:r>
                  <a:rPr lang="en-US">
                    <a:noFill/>
                  </a:rPr>
                  <a:t> </a:t>
                </a:r>
              </a:p>
            </p:txBody>
          </p:sp>
        </mc:Fallback>
      </mc:AlternateContent>
      <p:pic>
        <p:nvPicPr>
          <p:cNvPr id="94" name="Graphic 93" descr="Paper">
            <a:extLst>
              <a:ext uri="{FF2B5EF4-FFF2-40B4-BE49-F238E27FC236}">
                <a16:creationId xmlns:a16="http://schemas.microsoft.com/office/drawing/2014/main" id="{899342D7-05F5-4C5F-A451-0F86C32E26B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72577" y="5044181"/>
            <a:ext cx="1255907" cy="1255907"/>
          </a:xfrm>
          <a:prstGeom prst="rect">
            <a:avLst/>
          </a:prstGeom>
        </p:spPr>
      </p:pic>
      <p:sp>
        <p:nvSpPr>
          <p:cNvPr id="95" name="TextBox 94">
            <a:extLst>
              <a:ext uri="{FF2B5EF4-FFF2-40B4-BE49-F238E27FC236}">
                <a16:creationId xmlns:a16="http://schemas.microsoft.com/office/drawing/2014/main" id="{D1021FA7-DEFF-4D7E-8526-E7B425454D4A}"/>
              </a:ext>
            </a:extLst>
          </p:cNvPr>
          <p:cNvSpPr txBox="1"/>
          <p:nvPr/>
        </p:nvSpPr>
        <p:spPr>
          <a:xfrm>
            <a:off x="650206" y="4738492"/>
            <a:ext cx="942674" cy="369332"/>
          </a:xfrm>
          <a:prstGeom prst="rect">
            <a:avLst/>
          </a:prstGeom>
          <a:noFill/>
        </p:spPr>
        <p:txBody>
          <a:bodyPr wrap="square" rtlCol="0">
            <a:spAutoFit/>
          </a:bodyPr>
          <a:lstStyle/>
          <a:p>
            <a:r>
              <a:rPr lang="en-US" dirty="0"/>
              <a:t>Set.java</a:t>
            </a:r>
          </a:p>
        </p:txBody>
      </p:sp>
      <p:cxnSp>
        <p:nvCxnSpPr>
          <p:cNvPr id="97" name="Connector: Elbow 96">
            <a:extLst>
              <a:ext uri="{FF2B5EF4-FFF2-40B4-BE49-F238E27FC236}">
                <a16:creationId xmlns:a16="http://schemas.microsoft.com/office/drawing/2014/main" id="{416D8FD1-8F85-40C4-94E5-656AF07BFC50}"/>
              </a:ext>
            </a:extLst>
          </p:cNvPr>
          <p:cNvCxnSpPr>
            <a:cxnSpLocks/>
            <a:stCxn id="17" idx="0"/>
            <a:endCxn id="26" idx="2"/>
          </p:cNvCxnSpPr>
          <p:nvPr/>
        </p:nvCxnSpPr>
        <p:spPr>
          <a:xfrm rot="5400000" flipH="1" flipV="1">
            <a:off x="3229643" y="1955017"/>
            <a:ext cx="532705" cy="2716536"/>
          </a:xfrm>
          <a:prstGeom prst="bentConnector3">
            <a:avLst>
              <a:gd name="adj1" fmla="val 50000"/>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A052615A-4A30-43B8-82EB-3C7F8047B307}"/>
              </a:ext>
            </a:extLst>
          </p:cNvPr>
          <p:cNvCxnSpPr>
            <a:cxnSpLocks/>
            <a:stCxn id="95" idx="0"/>
            <a:endCxn id="17" idx="2"/>
          </p:cNvCxnSpPr>
          <p:nvPr/>
        </p:nvCxnSpPr>
        <p:spPr>
          <a:xfrm rot="5400000" flipH="1" flipV="1">
            <a:off x="1377273" y="3978038"/>
            <a:ext cx="504725" cy="1016184"/>
          </a:xfrm>
          <a:prstGeom prst="bentConnector3">
            <a:avLst>
              <a:gd name="adj1" fmla="val 50000"/>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68851779-FD4A-479C-B764-0EDC23E0629B}"/>
              </a:ext>
            </a:extLst>
          </p:cNvPr>
          <p:cNvSpPr txBox="1"/>
          <p:nvPr/>
        </p:nvSpPr>
        <p:spPr>
          <a:xfrm>
            <a:off x="892457" y="5521163"/>
            <a:ext cx="219912" cy="523220"/>
          </a:xfrm>
          <a:prstGeom prst="rect">
            <a:avLst/>
          </a:prstGeom>
          <a:noFill/>
        </p:spPr>
        <p:txBody>
          <a:bodyPr wrap="square" rtlCol="0">
            <a:spAutoFit/>
          </a:bodyPr>
          <a:lstStyle/>
          <a:p>
            <a:r>
              <a:rPr lang="en-US" sz="2800" dirty="0"/>
              <a:t>2</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3B08F2BB-58EA-488D-99E3-1E7AF846F9D0}"/>
                  </a:ext>
                </a:extLst>
              </p:cNvPr>
              <p:cNvSpPr txBox="1"/>
              <p:nvPr/>
            </p:nvSpPr>
            <p:spPr>
              <a:xfrm>
                <a:off x="5015994" y="6184302"/>
                <a:ext cx="2284866" cy="523220"/>
              </a:xfrm>
              <a:prstGeom prst="rect">
                <a:avLst/>
              </a:prstGeom>
              <a:noFill/>
            </p:spPr>
            <p:txBody>
              <a:bodyPr wrap="square" rtlCol="0">
                <a:spAutoFit/>
              </a:bodyPr>
              <a:lstStyle/>
              <a:p>
                <a:r>
                  <a:rPr lang="en-US" sz="2800" dirty="0">
                    <a:solidFill>
                      <a:schemeClr val="accent4"/>
                    </a:solidFill>
                  </a:rPr>
                  <a:t>‘java’</a:t>
                </a:r>
                <a14:m>
                  <m:oMath xmlns:m="http://schemas.openxmlformats.org/officeDocument/2006/math">
                    <m:r>
                      <a:rPr lang="en-US" sz="2800" i="1" dirty="0">
                        <a:solidFill>
                          <a:schemeClr val="accent4"/>
                        </a:solidFill>
                        <a:latin typeface="Cambria Math" panose="02040503050406030204" pitchFamily="18" charset="0"/>
                      </a:rPr>
                      <m:t>−</m:t>
                    </m:r>
                  </m:oMath>
                </a14:m>
                <a:r>
                  <a:rPr lang="en-US" sz="2800" dirty="0">
                    <a:solidFill>
                      <a:schemeClr val="accent4"/>
                    </a:solidFill>
                  </a:rPr>
                  <a:t>‘</a:t>
                </a:r>
                <a:r>
                  <a:rPr lang="en-US" sz="2800" dirty="0" err="1">
                    <a:solidFill>
                      <a:schemeClr val="accent4"/>
                    </a:solidFill>
                  </a:rPr>
                  <a:t>util</a:t>
                </a:r>
                <a:r>
                  <a:rPr lang="en-US" sz="2800" dirty="0">
                    <a:solidFill>
                      <a:schemeClr val="accent4"/>
                    </a:solidFill>
                  </a:rPr>
                  <a:t>’</a:t>
                </a:r>
              </a:p>
            </p:txBody>
          </p:sp>
        </mc:Choice>
        <mc:Fallback xmlns="">
          <p:sp>
            <p:nvSpPr>
              <p:cNvPr id="106" name="TextBox 105">
                <a:extLst>
                  <a:ext uri="{FF2B5EF4-FFF2-40B4-BE49-F238E27FC236}">
                    <a16:creationId xmlns:a16="http://schemas.microsoft.com/office/drawing/2014/main" id="{3B08F2BB-58EA-488D-99E3-1E7AF846F9D0}"/>
                  </a:ext>
                </a:extLst>
              </p:cNvPr>
              <p:cNvSpPr txBox="1">
                <a:spLocks noRot="1" noChangeAspect="1" noMove="1" noResize="1" noEditPoints="1" noAdjustHandles="1" noChangeArrowheads="1" noChangeShapeType="1" noTextEdit="1"/>
              </p:cNvSpPr>
              <p:nvPr/>
            </p:nvSpPr>
            <p:spPr>
              <a:xfrm>
                <a:off x="5015994" y="6184302"/>
                <a:ext cx="2284866" cy="523220"/>
              </a:xfrm>
              <a:prstGeom prst="rect">
                <a:avLst/>
              </a:prstGeom>
              <a:blipFill>
                <a:blip r:embed="rId12"/>
                <a:stretch>
                  <a:fillRect l="-5600" t="-10465" b="-32558"/>
                </a:stretch>
              </a:blipFill>
            </p:spPr>
            <p:txBody>
              <a:bodyPr/>
              <a:lstStyle/>
              <a:p>
                <a:r>
                  <a:rPr lang="en-US">
                    <a:noFill/>
                  </a:rPr>
                  <a:t> </a:t>
                </a:r>
              </a:p>
            </p:txBody>
          </p:sp>
        </mc:Fallback>
      </mc:AlternateContent>
      <p:sp>
        <p:nvSpPr>
          <p:cNvPr id="50" name="Title 1">
            <a:extLst>
              <a:ext uri="{FF2B5EF4-FFF2-40B4-BE49-F238E27FC236}">
                <a16:creationId xmlns:a16="http://schemas.microsoft.com/office/drawing/2014/main" id="{084CE7B1-379D-4BCB-A8E2-EC1E72CE5DFA}"/>
              </a:ext>
            </a:extLst>
          </p:cNvPr>
          <p:cNvSpPr txBox="1">
            <a:spLocks/>
          </p:cNvSpPr>
          <p:nvPr/>
        </p:nvSpPr>
        <p:spPr>
          <a:xfrm>
            <a:off x="781050" y="509137"/>
            <a:ext cx="954447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6600" b="1" dirty="0">
                <a:solidFill>
                  <a:srgbClr val="005C2A"/>
                </a:solidFill>
                <a:sym typeface="Wingdings" panose="05000000000000000000" pitchFamily="2" charset="2"/>
              </a:rPr>
              <a:t>Many Scopes</a:t>
            </a:r>
          </a:p>
        </p:txBody>
      </p:sp>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2831A1BF-D575-42FA-9651-2A409D4F66B1}"/>
                  </a:ext>
                </a:extLst>
              </p:cNvPr>
              <p:cNvSpPr/>
              <p:nvPr/>
            </p:nvSpPr>
            <p:spPr>
              <a:xfrm>
                <a:off x="781050" y="1458759"/>
                <a:ext cx="5162824" cy="923330"/>
              </a:xfrm>
              <a:prstGeom prst="rect">
                <a:avLst/>
              </a:prstGeom>
            </p:spPr>
            <p:txBody>
              <a:bodyPr wrap="none">
                <a:spAutoFit/>
              </a:bodyPr>
              <a:lstStyle/>
              <a:p>
                <a:pPr>
                  <a:lnSpc>
                    <a:spcPct val="100000"/>
                  </a:lnSpc>
                </a:pPr>
                <a14:m>
                  <m:oMath xmlns:m="http://schemas.openxmlformats.org/officeDocument/2006/math">
                    <m:r>
                      <a:rPr lang="en-US" sz="5400" b="0" i="1" dirty="0">
                        <a:latin typeface="Cambria Math" panose="02040503050406030204" pitchFamily="18" charset="0"/>
                        <a:ea typeface="Cambria Math" panose="02040503050406030204" pitchFamily="18" charset="0"/>
                        <a:sym typeface="Wingdings" panose="05000000000000000000" pitchFamily="2" charset="2"/>
                      </a:rPr>
                      <m:t>→</m:t>
                    </m:r>
                  </m:oMath>
                </a14:m>
                <a:r>
                  <a:rPr lang="en-US" sz="5400" dirty="0">
                    <a:solidFill>
                      <a:srgbClr val="005C2A"/>
                    </a:solidFill>
                  </a:rPr>
                  <a:t> </a:t>
                </a:r>
                <a:r>
                  <a:rPr lang="en-US" sz="5400" dirty="0"/>
                  <a:t>Nested Models</a:t>
                </a:r>
              </a:p>
            </p:txBody>
          </p:sp>
        </mc:Choice>
        <mc:Fallback xmlns="">
          <p:sp>
            <p:nvSpPr>
              <p:cNvPr id="54" name="Rectangle 53">
                <a:extLst>
                  <a:ext uri="{FF2B5EF4-FFF2-40B4-BE49-F238E27FC236}">
                    <a16:creationId xmlns:a16="http://schemas.microsoft.com/office/drawing/2014/main" id="{2831A1BF-D575-42FA-9651-2A409D4F66B1}"/>
                  </a:ext>
                </a:extLst>
              </p:cNvPr>
              <p:cNvSpPr>
                <a:spLocks noRot="1" noChangeAspect="1" noMove="1" noResize="1" noEditPoints="1" noAdjustHandles="1" noChangeArrowheads="1" noChangeShapeType="1" noTextEdit="1"/>
              </p:cNvSpPr>
              <p:nvPr/>
            </p:nvSpPr>
            <p:spPr>
              <a:xfrm>
                <a:off x="781050" y="1458759"/>
                <a:ext cx="5162824" cy="923330"/>
              </a:xfrm>
              <a:prstGeom prst="rect">
                <a:avLst/>
              </a:prstGeom>
              <a:blipFill>
                <a:blip r:embed="rId13"/>
                <a:stretch>
                  <a:fillRect t="-17763" r="-5549" b="-39474"/>
                </a:stretch>
              </a:blipFill>
            </p:spPr>
            <p:txBody>
              <a:bodyPr/>
              <a:lstStyle/>
              <a:p>
                <a:r>
                  <a:rPr lang="en-US">
                    <a:noFill/>
                  </a:rPr>
                  <a:t> </a:t>
                </a:r>
              </a:p>
            </p:txBody>
          </p:sp>
        </mc:Fallback>
      </mc:AlternateContent>
      <p:sp>
        <p:nvSpPr>
          <p:cNvPr id="2" name="Cloud 1">
            <a:extLst>
              <a:ext uri="{FF2B5EF4-FFF2-40B4-BE49-F238E27FC236}">
                <a16:creationId xmlns:a16="http://schemas.microsoft.com/office/drawing/2014/main" id="{CABE3523-80EE-4F75-8A64-7A75DB5433BB}"/>
              </a:ext>
            </a:extLst>
          </p:cNvPr>
          <p:cNvSpPr/>
          <p:nvPr/>
        </p:nvSpPr>
        <p:spPr>
          <a:xfrm>
            <a:off x="6636563" y="1539135"/>
            <a:ext cx="2361570" cy="1836776"/>
          </a:xfrm>
          <a:prstGeom prst="cloud">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4: Other Projects</a:t>
            </a:r>
          </a:p>
        </p:txBody>
      </p:sp>
    </p:spTree>
    <p:extLst>
      <p:ext uri="{BB962C8B-B14F-4D97-AF65-F5344CB8AC3E}">
        <p14:creationId xmlns:p14="http://schemas.microsoft.com/office/powerpoint/2010/main" val="7082849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00C7A760-0382-4A90-AB28-51FDED2D35DC}"/>
                  </a:ext>
                </a:extLst>
              </p:cNvPr>
              <p:cNvGraphicFramePr>
                <a:graphicFrameLocks noGrp="1"/>
              </p:cNvGraphicFramePr>
              <p:nvPr>
                <p:extLst>
                  <p:ext uri="{D42A27DB-BD31-4B8C-83A1-F6EECF244321}">
                    <p14:modId xmlns:p14="http://schemas.microsoft.com/office/powerpoint/2010/main" val="2297516586"/>
                  </p:ext>
                </p:extLst>
              </p:nvPr>
            </p:nvGraphicFramePr>
            <p:xfrm>
              <a:off x="1419706" y="2362770"/>
              <a:ext cx="5585610" cy="2499360"/>
            </p:xfrm>
            <a:graphic>
              <a:graphicData uri="http://schemas.openxmlformats.org/drawingml/2006/table">
                <a:tbl>
                  <a:tblPr firstRow="1" bandRow="1">
                    <a:tableStyleId>{5C22544A-7EE6-4342-B048-85BDC9FD1C3A}</a:tableStyleId>
                  </a:tblPr>
                  <a:tblGrid>
                    <a:gridCol w="2813426">
                      <a:extLst>
                        <a:ext uri="{9D8B030D-6E8A-4147-A177-3AD203B41FA5}">
                          <a16:colId xmlns:a16="http://schemas.microsoft.com/office/drawing/2014/main" val="2243269775"/>
                        </a:ext>
                      </a:extLst>
                    </a:gridCol>
                    <a:gridCol w="1363890">
                      <a:extLst>
                        <a:ext uri="{9D8B030D-6E8A-4147-A177-3AD203B41FA5}">
                          <a16:colId xmlns:a16="http://schemas.microsoft.com/office/drawing/2014/main" val="1505896197"/>
                        </a:ext>
                      </a:extLst>
                    </a:gridCol>
                    <a:gridCol w="1408294">
                      <a:extLst>
                        <a:ext uri="{9D8B030D-6E8A-4147-A177-3AD203B41FA5}">
                          <a16:colId xmlns:a16="http://schemas.microsoft.com/office/drawing/2014/main" val="2069319180"/>
                        </a:ext>
                      </a:extLst>
                    </a:gridCol>
                  </a:tblGrid>
                  <a:tr h="370840">
                    <a:tc>
                      <a:txBody>
                        <a:bodyPr/>
                        <a:lstStyle/>
                        <a:p>
                          <a:r>
                            <a:rPr lang="en-US" sz="2800" dirty="0"/>
                            <a:t>Model</a:t>
                          </a:r>
                        </a:p>
                      </a:txBody>
                      <a:tcPr/>
                    </a:tc>
                    <a:tc>
                      <a:txBody>
                        <a:bodyPr/>
                        <a:lstStyle/>
                        <a:p>
                          <a:r>
                            <a:rPr lang="en-US" sz="2800" dirty="0"/>
                            <a:t>Entropy (bits)</a:t>
                          </a:r>
                        </a:p>
                      </a:txBody>
                      <a:tcPr/>
                    </a:tc>
                    <a:tc>
                      <a:txBody>
                        <a:bodyPr/>
                        <a:lstStyle/>
                        <a:p>
                          <a:r>
                            <a:rPr lang="en-US" sz="2800" dirty="0"/>
                            <a:t>MRR (%)</a:t>
                          </a:r>
                        </a:p>
                      </a:txBody>
                      <a:tcPr/>
                    </a:tc>
                    <a:extLst>
                      <a:ext uri="{0D108BD9-81ED-4DB2-BD59-A6C34878D82A}">
                        <a16:rowId xmlns:a16="http://schemas.microsoft.com/office/drawing/2014/main" val="1113067988"/>
                      </a:ext>
                    </a:extLst>
                  </a:tr>
                  <a:tr h="185420">
                    <a:tc>
                      <a:txBody>
                        <a:bodyPr/>
                        <a:lstStyle/>
                        <a:p>
                          <a14:m>
                            <m:oMath xmlns:m="http://schemas.openxmlformats.org/officeDocument/2006/math">
                              <m:r>
                                <a:rPr lang="en-US" sz="2800" b="0" i="1" dirty="0" smtClean="0">
                                  <a:latin typeface="Cambria Math" panose="02040503050406030204" pitchFamily="18" charset="0"/>
                                </a:rPr>
                                <m:t>𝑛</m:t>
                              </m:r>
                            </m:oMath>
                          </a14:m>
                          <a:r>
                            <a:rPr lang="en-US" sz="2800" i="0" dirty="0"/>
                            <a:t>-gram baseline</a:t>
                          </a:r>
                          <a:endParaRPr lang="en-US" sz="2800" i="1" dirty="0"/>
                        </a:p>
                      </a:txBody>
                      <a:tcPr/>
                    </a:tc>
                    <a:tc>
                      <a:txBody>
                        <a:bodyPr/>
                        <a:lstStyle/>
                        <a:p>
                          <a:r>
                            <a:rPr lang="en-US" sz="2800" dirty="0"/>
                            <a:t>3.94</a:t>
                          </a:r>
                        </a:p>
                      </a:txBody>
                      <a:tcPr/>
                    </a:tc>
                    <a:tc>
                      <a:txBody>
                        <a:bodyPr/>
                        <a:lstStyle/>
                        <a:p>
                          <a:r>
                            <a:rPr lang="en-US" sz="2800" dirty="0"/>
                            <a:t>58.0%</a:t>
                          </a:r>
                        </a:p>
                      </a:txBody>
                      <a:tcPr/>
                    </a:tc>
                    <a:extLst>
                      <a:ext uri="{0D108BD9-81ED-4DB2-BD59-A6C34878D82A}">
                        <a16:rowId xmlns:a16="http://schemas.microsoft.com/office/drawing/2014/main" val="1000451673"/>
                      </a:ext>
                    </a:extLst>
                  </a:tr>
                  <a:tr h="1854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800" b="0" i="1" dirty="0" smtClean="0">
                                  <a:latin typeface="Cambria Math" panose="02040503050406030204" pitchFamily="18" charset="0"/>
                                </a:rPr>
                                <m:t>𝑛</m:t>
                              </m:r>
                            </m:oMath>
                          </a14:m>
                          <a:r>
                            <a:rPr lang="en-US" sz="2800" i="0" dirty="0"/>
                            <a:t>-gram +</a:t>
                          </a:r>
                          <a:r>
                            <a:rPr lang="en-US" sz="2800" i="0" baseline="0" dirty="0"/>
                            <a:t> c</a:t>
                          </a:r>
                          <a:r>
                            <a:rPr lang="en-US" sz="2800" dirty="0"/>
                            <a:t>ache</a:t>
                          </a:r>
                        </a:p>
                      </a:txBody>
                      <a:tcPr/>
                    </a:tc>
                    <a:tc>
                      <a:txBody>
                        <a:bodyPr/>
                        <a:lstStyle/>
                        <a:p>
                          <a:r>
                            <a:rPr lang="en-US" sz="2800" dirty="0"/>
                            <a:t>2.45</a:t>
                          </a:r>
                        </a:p>
                      </a:txBody>
                      <a:tcPr/>
                    </a:tc>
                    <a:tc>
                      <a:txBody>
                        <a:bodyPr/>
                        <a:lstStyle/>
                        <a:p>
                          <a:r>
                            <a:rPr lang="en-US" sz="2800" dirty="0"/>
                            <a:t>75.7%</a:t>
                          </a:r>
                        </a:p>
                      </a:txBody>
                      <a:tcPr/>
                    </a:tc>
                    <a:extLst>
                      <a:ext uri="{0D108BD9-81ED-4DB2-BD59-A6C34878D82A}">
                        <a16:rowId xmlns:a16="http://schemas.microsoft.com/office/drawing/2014/main" val="3274212719"/>
                      </a:ext>
                    </a:extLst>
                  </a:tr>
                  <a:tr h="370840">
                    <a:tc>
                      <a:txBody>
                        <a:bodyPr/>
                        <a:lstStyle/>
                        <a:p>
                          <a:r>
                            <a:rPr lang="en-US" sz="2800" dirty="0"/>
                            <a:t>LSTM</a:t>
                          </a:r>
                        </a:p>
                      </a:txBody>
                      <a:tcPr>
                        <a:lnB w="38100" cap="flat" cmpd="sng" algn="ctr">
                          <a:solidFill>
                            <a:schemeClr val="tx1"/>
                          </a:solidFill>
                          <a:prstDash val="solid"/>
                          <a:round/>
                          <a:headEnd type="none" w="med" len="med"/>
                          <a:tailEnd type="none" w="med" len="med"/>
                        </a:lnB>
                      </a:tcPr>
                    </a:tc>
                    <a:tc>
                      <a:txBody>
                        <a:bodyPr/>
                        <a:lstStyle/>
                        <a:p>
                          <a:r>
                            <a:rPr lang="en-US" sz="2800" dirty="0"/>
                            <a:t>3.03</a:t>
                          </a:r>
                        </a:p>
                      </a:txBody>
                      <a:tcPr>
                        <a:lnB w="38100" cap="flat" cmpd="sng" algn="ctr">
                          <a:solidFill>
                            <a:schemeClr val="tx1"/>
                          </a:solidFill>
                          <a:prstDash val="solid"/>
                          <a:round/>
                          <a:headEnd type="none" w="med" len="med"/>
                          <a:tailEnd type="none" w="med" len="med"/>
                        </a:lnB>
                      </a:tcPr>
                    </a:tc>
                    <a:tc>
                      <a:txBody>
                        <a:bodyPr/>
                        <a:lstStyle/>
                        <a:p>
                          <a:r>
                            <a:rPr lang="en-US" sz="2800" dirty="0"/>
                            <a:t>67.9%</a:t>
                          </a:r>
                        </a:p>
                      </a:txBody>
                      <a:tcP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08581156"/>
                      </a:ext>
                    </a:extLst>
                  </a:tr>
                </a:tbl>
              </a:graphicData>
            </a:graphic>
          </p:graphicFrame>
        </mc:Choice>
        <mc:Fallback xmlns="">
          <p:graphicFrame>
            <p:nvGraphicFramePr>
              <p:cNvPr id="2" name="Table 1">
                <a:extLst>
                  <a:ext uri="{FF2B5EF4-FFF2-40B4-BE49-F238E27FC236}">
                    <a16:creationId xmlns:a16="http://schemas.microsoft.com/office/drawing/2014/main" id="{00C7A760-0382-4A90-AB28-51FDED2D35DC}"/>
                  </a:ext>
                </a:extLst>
              </p:cNvPr>
              <p:cNvGraphicFramePr>
                <a:graphicFrameLocks noGrp="1"/>
              </p:cNvGraphicFramePr>
              <p:nvPr>
                <p:extLst>
                  <p:ext uri="{D42A27DB-BD31-4B8C-83A1-F6EECF244321}">
                    <p14:modId xmlns:p14="http://schemas.microsoft.com/office/powerpoint/2010/main" val="2297516586"/>
                  </p:ext>
                </p:extLst>
              </p:nvPr>
            </p:nvGraphicFramePr>
            <p:xfrm>
              <a:off x="1419706" y="2362770"/>
              <a:ext cx="5585610" cy="2499360"/>
            </p:xfrm>
            <a:graphic>
              <a:graphicData uri="http://schemas.openxmlformats.org/drawingml/2006/table">
                <a:tbl>
                  <a:tblPr firstRow="1" bandRow="1">
                    <a:tableStyleId>{5C22544A-7EE6-4342-B048-85BDC9FD1C3A}</a:tableStyleId>
                  </a:tblPr>
                  <a:tblGrid>
                    <a:gridCol w="2813426">
                      <a:extLst>
                        <a:ext uri="{9D8B030D-6E8A-4147-A177-3AD203B41FA5}">
                          <a16:colId xmlns:a16="http://schemas.microsoft.com/office/drawing/2014/main" val="2243269775"/>
                        </a:ext>
                      </a:extLst>
                    </a:gridCol>
                    <a:gridCol w="1363890">
                      <a:extLst>
                        <a:ext uri="{9D8B030D-6E8A-4147-A177-3AD203B41FA5}">
                          <a16:colId xmlns:a16="http://schemas.microsoft.com/office/drawing/2014/main" val="1505896197"/>
                        </a:ext>
                      </a:extLst>
                    </a:gridCol>
                    <a:gridCol w="1408294">
                      <a:extLst>
                        <a:ext uri="{9D8B030D-6E8A-4147-A177-3AD203B41FA5}">
                          <a16:colId xmlns:a16="http://schemas.microsoft.com/office/drawing/2014/main" val="2069319180"/>
                        </a:ext>
                      </a:extLst>
                    </a:gridCol>
                  </a:tblGrid>
                  <a:tr h="944880">
                    <a:tc>
                      <a:txBody>
                        <a:bodyPr/>
                        <a:lstStyle/>
                        <a:p>
                          <a:r>
                            <a:rPr lang="en-US" sz="2800" dirty="0"/>
                            <a:t>Model</a:t>
                          </a:r>
                        </a:p>
                      </a:txBody>
                      <a:tcPr/>
                    </a:tc>
                    <a:tc>
                      <a:txBody>
                        <a:bodyPr/>
                        <a:lstStyle/>
                        <a:p>
                          <a:r>
                            <a:rPr lang="en-US" sz="2800" dirty="0"/>
                            <a:t>Entropy (bits)</a:t>
                          </a:r>
                        </a:p>
                      </a:txBody>
                      <a:tcPr/>
                    </a:tc>
                    <a:tc>
                      <a:txBody>
                        <a:bodyPr/>
                        <a:lstStyle/>
                        <a:p>
                          <a:r>
                            <a:rPr lang="en-US" sz="2800" dirty="0"/>
                            <a:t>MRR (%)</a:t>
                          </a:r>
                        </a:p>
                      </a:txBody>
                      <a:tcPr/>
                    </a:tc>
                    <a:extLst>
                      <a:ext uri="{0D108BD9-81ED-4DB2-BD59-A6C34878D82A}">
                        <a16:rowId xmlns:a16="http://schemas.microsoft.com/office/drawing/2014/main" val="1113067988"/>
                      </a:ext>
                    </a:extLst>
                  </a:tr>
                  <a:tr h="518160">
                    <a:tc>
                      <a:txBody>
                        <a:bodyPr/>
                        <a:lstStyle/>
                        <a:p>
                          <a:endParaRPr lang="en-US"/>
                        </a:p>
                      </a:txBody>
                      <a:tcPr>
                        <a:blipFill>
                          <a:blip r:embed="rId4"/>
                          <a:stretch>
                            <a:fillRect l="-216" t="-190698" r="-99567" b="-231395"/>
                          </a:stretch>
                        </a:blipFill>
                      </a:tcPr>
                    </a:tc>
                    <a:tc>
                      <a:txBody>
                        <a:bodyPr/>
                        <a:lstStyle/>
                        <a:p>
                          <a:r>
                            <a:rPr lang="en-US" sz="2800" dirty="0"/>
                            <a:t>3.94</a:t>
                          </a:r>
                        </a:p>
                      </a:txBody>
                      <a:tcPr/>
                    </a:tc>
                    <a:tc>
                      <a:txBody>
                        <a:bodyPr/>
                        <a:lstStyle/>
                        <a:p>
                          <a:r>
                            <a:rPr lang="en-US" sz="2800" dirty="0"/>
                            <a:t>58.0%</a:t>
                          </a:r>
                        </a:p>
                      </a:txBody>
                      <a:tcPr/>
                    </a:tc>
                    <a:extLst>
                      <a:ext uri="{0D108BD9-81ED-4DB2-BD59-A6C34878D82A}">
                        <a16:rowId xmlns:a16="http://schemas.microsoft.com/office/drawing/2014/main" val="1000451673"/>
                      </a:ext>
                    </a:extLst>
                  </a:tr>
                  <a:tr h="518160">
                    <a:tc>
                      <a:txBody>
                        <a:bodyPr/>
                        <a:lstStyle/>
                        <a:p>
                          <a:endParaRPr lang="en-US"/>
                        </a:p>
                      </a:txBody>
                      <a:tcPr>
                        <a:blipFill>
                          <a:blip r:embed="rId4"/>
                          <a:stretch>
                            <a:fillRect l="-216" t="-294118" r="-99567" b="-134118"/>
                          </a:stretch>
                        </a:blipFill>
                      </a:tcPr>
                    </a:tc>
                    <a:tc>
                      <a:txBody>
                        <a:bodyPr/>
                        <a:lstStyle/>
                        <a:p>
                          <a:r>
                            <a:rPr lang="en-US" sz="2800" dirty="0"/>
                            <a:t>2.45</a:t>
                          </a:r>
                        </a:p>
                      </a:txBody>
                      <a:tcPr/>
                    </a:tc>
                    <a:tc>
                      <a:txBody>
                        <a:bodyPr/>
                        <a:lstStyle/>
                        <a:p>
                          <a:r>
                            <a:rPr lang="en-US" sz="2800" dirty="0"/>
                            <a:t>75.7%</a:t>
                          </a:r>
                        </a:p>
                      </a:txBody>
                      <a:tcPr/>
                    </a:tc>
                    <a:extLst>
                      <a:ext uri="{0D108BD9-81ED-4DB2-BD59-A6C34878D82A}">
                        <a16:rowId xmlns:a16="http://schemas.microsoft.com/office/drawing/2014/main" val="3274212719"/>
                      </a:ext>
                    </a:extLst>
                  </a:tr>
                  <a:tr h="518160">
                    <a:tc>
                      <a:txBody>
                        <a:bodyPr/>
                        <a:lstStyle/>
                        <a:p>
                          <a:r>
                            <a:rPr lang="en-US" sz="2800" dirty="0"/>
                            <a:t>LSTM</a:t>
                          </a:r>
                        </a:p>
                      </a:txBody>
                      <a:tcPr>
                        <a:lnB w="38100" cap="flat" cmpd="sng" algn="ctr">
                          <a:solidFill>
                            <a:schemeClr val="tx1"/>
                          </a:solidFill>
                          <a:prstDash val="solid"/>
                          <a:round/>
                          <a:headEnd type="none" w="med" len="med"/>
                          <a:tailEnd type="none" w="med" len="med"/>
                        </a:lnB>
                      </a:tcPr>
                    </a:tc>
                    <a:tc>
                      <a:txBody>
                        <a:bodyPr/>
                        <a:lstStyle/>
                        <a:p>
                          <a:r>
                            <a:rPr lang="en-US" sz="2800" dirty="0"/>
                            <a:t>3.03</a:t>
                          </a:r>
                        </a:p>
                      </a:txBody>
                      <a:tcPr>
                        <a:lnB w="38100" cap="flat" cmpd="sng" algn="ctr">
                          <a:solidFill>
                            <a:schemeClr val="tx1"/>
                          </a:solidFill>
                          <a:prstDash val="solid"/>
                          <a:round/>
                          <a:headEnd type="none" w="med" len="med"/>
                          <a:tailEnd type="none" w="med" len="med"/>
                        </a:lnB>
                      </a:tcPr>
                    </a:tc>
                    <a:tc>
                      <a:txBody>
                        <a:bodyPr/>
                        <a:lstStyle/>
                        <a:p>
                          <a:r>
                            <a:rPr lang="en-US" sz="2800" dirty="0"/>
                            <a:t>67.9%</a:t>
                          </a:r>
                        </a:p>
                      </a:txBody>
                      <a:tcP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08581156"/>
                      </a:ext>
                    </a:extLst>
                  </a:tr>
                </a:tbl>
              </a:graphicData>
            </a:graphic>
          </p:graphicFrame>
        </mc:Fallback>
      </mc:AlternateContent>
      <p:sp>
        <p:nvSpPr>
          <p:cNvPr id="9" name="Title 1">
            <a:extLst>
              <a:ext uri="{FF2B5EF4-FFF2-40B4-BE49-F238E27FC236}">
                <a16:creationId xmlns:a16="http://schemas.microsoft.com/office/drawing/2014/main" id="{EA14FC8F-D768-424F-A0C0-3BC354A77BDA}"/>
              </a:ext>
            </a:extLst>
          </p:cNvPr>
          <p:cNvSpPr txBox="1">
            <a:spLocks/>
          </p:cNvSpPr>
          <p:nvPr/>
        </p:nvSpPr>
        <p:spPr>
          <a:xfrm>
            <a:off x="781050" y="509137"/>
            <a:ext cx="954447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6600" b="1" dirty="0">
                <a:solidFill>
                  <a:srgbClr val="005C2A"/>
                </a:solidFill>
                <a:sym typeface="Wingdings" panose="05000000000000000000" pitchFamily="2" charset="2"/>
              </a:rPr>
              <a:t>Many Scopes</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8106C8BE-46F7-4C20-9444-47A44E50430D}"/>
                  </a:ext>
                </a:extLst>
              </p:cNvPr>
              <p:cNvSpPr/>
              <p:nvPr/>
            </p:nvSpPr>
            <p:spPr>
              <a:xfrm>
                <a:off x="781050" y="1458759"/>
                <a:ext cx="5162824" cy="923330"/>
              </a:xfrm>
              <a:prstGeom prst="rect">
                <a:avLst/>
              </a:prstGeom>
            </p:spPr>
            <p:txBody>
              <a:bodyPr wrap="none">
                <a:spAutoFit/>
              </a:bodyPr>
              <a:lstStyle/>
              <a:p>
                <a:pPr>
                  <a:lnSpc>
                    <a:spcPct val="100000"/>
                  </a:lnSpc>
                </a:pPr>
                <a14:m>
                  <m:oMath xmlns:m="http://schemas.openxmlformats.org/officeDocument/2006/math">
                    <m:r>
                      <a:rPr lang="en-US" sz="5400" b="0" i="1" dirty="0">
                        <a:latin typeface="Cambria Math" panose="02040503050406030204" pitchFamily="18" charset="0"/>
                        <a:ea typeface="Cambria Math" panose="02040503050406030204" pitchFamily="18" charset="0"/>
                        <a:sym typeface="Wingdings" panose="05000000000000000000" pitchFamily="2" charset="2"/>
                      </a:rPr>
                      <m:t>→</m:t>
                    </m:r>
                  </m:oMath>
                </a14:m>
                <a:r>
                  <a:rPr lang="en-US" sz="5400" dirty="0">
                    <a:solidFill>
                      <a:srgbClr val="005C2A"/>
                    </a:solidFill>
                  </a:rPr>
                  <a:t> </a:t>
                </a:r>
                <a:r>
                  <a:rPr lang="en-US" sz="5400" dirty="0"/>
                  <a:t>Nested Models</a:t>
                </a:r>
              </a:p>
            </p:txBody>
          </p:sp>
        </mc:Choice>
        <mc:Fallback xmlns="">
          <p:sp>
            <p:nvSpPr>
              <p:cNvPr id="10" name="Rectangle 9">
                <a:extLst>
                  <a:ext uri="{FF2B5EF4-FFF2-40B4-BE49-F238E27FC236}">
                    <a16:creationId xmlns:a16="http://schemas.microsoft.com/office/drawing/2014/main" id="{8106C8BE-46F7-4C20-9444-47A44E50430D}"/>
                  </a:ext>
                </a:extLst>
              </p:cNvPr>
              <p:cNvSpPr>
                <a:spLocks noRot="1" noChangeAspect="1" noMove="1" noResize="1" noEditPoints="1" noAdjustHandles="1" noChangeArrowheads="1" noChangeShapeType="1" noTextEdit="1"/>
              </p:cNvSpPr>
              <p:nvPr/>
            </p:nvSpPr>
            <p:spPr>
              <a:xfrm>
                <a:off x="781050" y="1458759"/>
                <a:ext cx="5162824" cy="923330"/>
              </a:xfrm>
              <a:prstGeom prst="rect">
                <a:avLst/>
              </a:prstGeom>
              <a:blipFill>
                <a:blip r:embed="rId5"/>
                <a:stretch>
                  <a:fillRect t="-17763" r="-5549" b="-39474"/>
                </a:stretch>
              </a:blipFill>
            </p:spPr>
            <p:txBody>
              <a:bodyPr/>
              <a:lstStyle/>
              <a:p>
                <a:r>
                  <a:rPr lang="en-US">
                    <a:noFill/>
                  </a:rPr>
                  <a:t> </a:t>
                </a:r>
              </a:p>
            </p:txBody>
          </p:sp>
        </mc:Fallback>
      </mc:AlternateContent>
    </p:spTree>
    <p:extLst>
      <p:ext uri="{BB962C8B-B14F-4D97-AF65-F5344CB8AC3E}">
        <p14:creationId xmlns:p14="http://schemas.microsoft.com/office/powerpoint/2010/main" val="384357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00C7A760-0382-4A90-AB28-51FDED2D35DC}"/>
                  </a:ext>
                </a:extLst>
              </p:cNvPr>
              <p:cNvGraphicFramePr>
                <a:graphicFrameLocks noGrp="1"/>
              </p:cNvGraphicFramePr>
              <p:nvPr>
                <p:extLst>
                  <p:ext uri="{D42A27DB-BD31-4B8C-83A1-F6EECF244321}">
                    <p14:modId xmlns:p14="http://schemas.microsoft.com/office/powerpoint/2010/main" val="1443925262"/>
                  </p:ext>
                </p:extLst>
              </p:nvPr>
            </p:nvGraphicFramePr>
            <p:xfrm>
              <a:off x="1419706" y="2362770"/>
              <a:ext cx="5585610" cy="4053840"/>
            </p:xfrm>
            <a:graphic>
              <a:graphicData uri="http://schemas.openxmlformats.org/drawingml/2006/table">
                <a:tbl>
                  <a:tblPr firstRow="1" bandRow="1">
                    <a:tableStyleId>{5C22544A-7EE6-4342-B048-85BDC9FD1C3A}</a:tableStyleId>
                  </a:tblPr>
                  <a:tblGrid>
                    <a:gridCol w="2813426">
                      <a:extLst>
                        <a:ext uri="{9D8B030D-6E8A-4147-A177-3AD203B41FA5}">
                          <a16:colId xmlns:a16="http://schemas.microsoft.com/office/drawing/2014/main" val="2243269775"/>
                        </a:ext>
                      </a:extLst>
                    </a:gridCol>
                    <a:gridCol w="1363890">
                      <a:extLst>
                        <a:ext uri="{9D8B030D-6E8A-4147-A177-3AD203B41FA5}">
                          <a16:colId xmlns:a16="http://schemas.microsoft.com/office/drawing/2014/main" val="1505896197"/>
                        </a:ext>
                      </a:extLst>
                    </a:gridCol>
                    <a:gridCol w="1408294">
                      <a:extLst>
                        <a:ext uri="{9D8B030D-6E8A-4147-A177-3AD203B41FA5}">
                          <a16:colId xmlns:a16="http://schemas.microsoft.com/office/drawing/2014/main" val="2069319180"/>
                        </a:ext>
                      </a:extLst>
                    </a:gridCol>
                  </a:tblGrid>
                  <a:tr h="370840">
                    <a:tc>
                      <a:txBody>
                        <a:bodyPr/>
                        <a:lstStyle/>
                        <a:p>
                          <a:r>
                            <a:rPr lang="en-US" sz="2800" dirty="0"/>
                            <a:t>Model</a:t>
                          </a:r>
                        </a:p>
                      </a:txBody>
                      <a:tcPr/>
                    </a:tc>
                    <a:tc>
                      <a:txBody>
                        <a:bodyPr/>
                        <a:lstStyle/>
                        <a:p>
                          <a:r>
                            <a:rPr lang="en-US" sz="2800" dirty="0"/>
                            <a:t>Entropy (bits)</a:t>
                          </a:r>
                        </a:p>
                      </a:txBody>
                      <a:tcPr/>
                    </a:tc>
                    <a:tc>
                      <a:txBody>
                        <a:bodyPr/>
                        <a:lstStyle/>
                        <a:p>
                          <a:r>
                            <a:rPr lang="en-US" sz="2800" dirty="0"/>
                            <a:t>MRR (%)</a:t>
                          </a:r>
                        </a:p>
                      </a:txBody>
                      <a:tcPr/>
                    </a:tc>
                    <a:extLst>
                      <a:ext uri="{0D108BD9-81ED-4DB2-BD59-A6C34878D82A}">
                        <a16:rowId xmlns:a16="http://schemas.microsoft.com/office/drawing/2014/main" val="1113067988"/>
                      </a:ext>
                    </a:extLst>
                  </a:tr>
                  <a:tr h="185420">
                    <a:tc>
                      <a:txBody>
                        <a:bodyPr/>
                        <a:lstStyle/>
                        <a:p>
                          <a14:m>
                            <m:oMath xmlns:m="http://schemas.openxmlformats.org/officeDocument/2006/math">
                              <m:r>
                                <a:rPr lang="en-US" sz="2800" b="0" i="1" dirty="0" smtClean="0">
                                  <a:latin typeface="Cambria Math" panose="02040503050406030204" pitchFamily="18" charset="0"/>
                                </a:rPr>
                                <m:t>𝑛</m:t>
                              </m:r>
                            </m:oMath>
                          </a14:m>
                          <a:r>
                            <a:rPr lang="en-US" sz="2800" i="0" dirty="0"/>
                            <a:t>-gram baseline</a:t>
                          </a:r>
                          <a:endParaRPr lang="en-US" sz="2800" dirty="0"/>
                        </a:p>
                      </a:txBody>
                      <a:tcPr/>
                    </a:tc>
                    <a:tc>
                      <a:txBody>
                        <a:bodyPr/>
                        <a:lstStyle/>
                        <a:p>
                          <a:r>
                            <a:rPr lang="en-US" sz="2800" dirty="0"/>
                            <a:t>3.94</a:t>
                          </a:r>
                        </a:p>
                      </a:txBody>
                      <a:tcPr/>
                    </a:tc>
                    <a:tc>
                      <a:txBody>
                        <a:bodyPr/>
                        <a:lstStyle/>
                        <a:p>
                          <a:r>
                            <a:rPr lang="en-US" sz="2800" dirty="0"/>
                            <a:t>58.0%</a:t>
                          </a:r>
                        </a:p>
                      </a:txBody>
                      <a:tcPr/>
                    </a:tc>
                    <a:extLst>
                      <a:ext uri="{0D108BD9-81ED-4DB2-BD59-A6C34878D82A}">
                        <a16:rowId xmlns:a16="http://schemas.microsoft.com/office/drawing/2014/main" val="1000451673"/>
                      </a:ext>
                    </a:extLst>
                  </a:tr>
                  <a:tr h="1854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800" b="0" i="1" dirty="0" smtClean="0">
                                  <a:latin typeface="Cambria Math" panose="02040503050406030204" pitchFamily="18" charset="0"/>
                                </a:rPr>
                                <m:t>𝑛</m:t>
                              </m:r>
                            </m:oMath>
                          </a14:m>
                          <a:r>
                            <a:rPr lang="en-US" sz="2800" i="0" dirty="0"/>
                            <a:t>-gram +</a:t>
                          </a:r>
                          <a:r>
                            <a:rPr lang="en-US" sz="2800" i="0" baseline="0" dirty="0"/>
                            <a:t> c</a:t>
                          </a:r>
                          <a:r>
                            <a:rPr lang="en-US" sz="2800" dirty="0"/>
                            <a:t>ache</a:t>
                          </a:r>
                        </a:p>
                      </a:txBody>
                      <a:tcPr/>
                    </a:tc>
                    <a:tc>
                      <a:txBody>
                        <a:bodyPr/>
                        <a:lstStyle/>
                        <a:p>
                          <a:r>
                            <a:rPr lang="en-US" sz="2800" dirty="0"/>
                            <a:t>2.45</a:t>
                          </a:r>
                        </a:p>
                      </a:txBody>
                      <a:tcPr/>
                    </a:tc>
                    <a:tc>
                      <a:txBody>
                        <a:bodyPr/>
                        <a:lstStyle/>
                        <a:p>
                          <a:r>
                            <a:rPr lang="en-US" sz="2800" dirty="0"/>
                            <a:t>75.7%</a:t>
                          </a:r>
                        </a:p>
                      </a:txBody>
                      <a:tcPr/>
                    </a:tc>
                    <a:extLst>
                      <a:ext uri="{0D108BD9-81ED-4DB2-BD59-A6C34878D82A}">
                        <a16:rowId xmlns:a16="http://schemas.microsoft.com/office/drawing/2014/main" val="3274212719"/>
                      </a:ext>
                    </a:extLst>
                  </a:tr>
                  <a:tr h="370840">
                    <a:tc>
                      <a:txBody>
                        <a:bodyPr/>
                        <a:lstStyle/>
                        <a:p>
                          <a:r>
                            <a:rPr lang="en-US" sz="2800" dirty="0"/>
                            <a:t>LSTM</a:t>
                          </a:r>
                        </a:p>
                      </a:txBody>
                      <a:tcPr>
                        <a:lnB w="38100" cap="flat" cmpd="sng" algn="ctr">
                          <a:solidFill>
                            <a:schemeClr val="tx1"/>
                          </a:solidFill>
                          <a:prstDash val="solid"/>
                          <a:round/>
                          <a:headEnd type="none" w="med" len="med"/>
                          <a:tailEnd type="none" w="med" len="med"/>
                        </a:lnB>
                      </a:tcPr>
                    </a:tc>
                    <a:tc>
                      <a:txBody>
                        <a:bodyPr/>
                        <a:lstStyle/>
                        <a:p>
                          <a:r>
                            <a:rPr lang="en-US" sz="2800" dirty="0"/>
                            <a:t>3.03</a:t>
                          </a:r>
                        </a:p>
                      </a:txBody>
                      <a:tcPr>
                        <a:lnB w="38100" cap="flat" cmpd="sng" algn="ctr">
                          <a:solidFill>
                            <a:schemeClr val="tx1"/>
                          </a:solidFill>
                          <a:prstDash val="solid"/>
                          <a:round/>
                          <a:headEnd type="none" w="med" len="med"/>
                          <a:tailEnd type="none" w="med" len="med"/>
                        </a:lnB>
                      </a:tcPr>
                    </a:tc>
                    <a:tc>
                      <a:txBody>
                        <a:bodyPr/>
                        <a:lstStyle/>
                        <a:p>
                          <a:r>
                            <a:rPr lang="en-US" sz="2800" dirty="0"/>
                            <a:t>67.9%</a:t>
                          </a:r>
                        </a:p>
                      </a:txBody>
                      <a:tcP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08581156"/>
                      </a:ext>
                    </a:extLst>
                  </a:tr>
                  <a:tr h="185420">
                    <a:tc>
                      <a:txBody>
                        <a:bodyPr/>
                        <a:lstStyle/>
                        <a:p>
                          <a:r>
                            <a:rPr lang="en-US" sz="2800" dirty="0"/>
                            <a:t>Dynamic LSTM</a:t>
                          </a:r>
                        </a:p>
                      </a:txBody>
                      <a:tcPr>
                        <a:lnT w="38100" cap="flat" cmpd="sng" algn="ctr">
                          <a:solidFill>
                            <a:schemeClr val="tx1"/>
                          </a:solidFill>
                          <a:prstDash val="solid"/>
                          <a:round/>
                          <a:headEnd type="none" w="med" len="med"/>
                          <a:tailEnd type="none" w="med" len="med"/>
                        </a:lnT>
                      </a:tcPr>
                    </a:tc>
                    <a:tc>
                      <a:txBody>
                        <a:bodyPr/>
                        <a:lstStyle/>
                        <a:p>
                          <a:r>
                            <a:rPr lang="en-US" sz="2800" dirty="0"/>
                            <a:t>1.84</a:t>
                          </a:r>
                        </a:p>
                      </a:txBody>
                      <a:tcPr>
                        <a:lnT w="38100" cap="flat" cmpd="sng" algn="ctr">
                          <a:solidFill>
                            <a:schemeClr val="tx1"/>
                          </a:solidFill>
                          <a:prstDash val="solid"/>
                          <a:round/>
                          <a:headEnd type="none" w="med" len="med"/>
                          <a:tailEnd type="none" w="med" len="med"/>
                        </a:lnT>
                      </a:tcPr>
                    </a:tc>
                    <a:tc>
                      <a:txBody>
                        <a:bodyPr/>
                        <a:lstStyle/>
                        <a:p>
                          <a:r>
                            <a:rPr lang="en-US" sz="2800" dirty="0"/>
                            <a:t>82.0%</a:t>
                          </a:r>
                        </a:p>
                      </a:txBody>
                      <a:tcP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35194517"/>
                      </a:ext>
                    </a:extLst>
                  </a:tr>
                  <a:tr h="185420">
                    <a:tc>
                      <a:txBody>
                        <a:bodyPr/>
                        <a:lstStyle/>
                        <a:p>
                          <a:r>
                            <a:rPr lang="en-US" sz="2800" dirty="0"/>
                            <a:t>Nested Cache</a:t>
                          </a:r>
                        </a:p>
                      </a:txBody>
                      <a:tcPr/>
                    </a:tc>
                    <a:tc>
                      <a:txBody>
                        <a:bodyPr/>
                        <a:lstStyle/>
                        <a:p>
                          <a:r>
                            <a:rPr lang="en-US" sz="2800" dirty="0"/>
                            <a:t>1.41</a:t>
                          </a:r>
                        </a:p>
                      </a:txBody>
                      <a:tcPr/>
                    </a:tc>
                    <a:tc>
                      <a:txBody>
                        <a:bodyPr/>
                        <a:lstStyle/>
                        <a:p>
                          <a:r>
                            <a:rPr lang="en-US" sz="2800" b="1" dirty="0"/>
                            <a:t>86.2%</a:t>
                          </a:r>
                        </a:p>
                      </a:txBody>
                      <a:tcPr/>
                    </a:tc>
                    <a:extLst>
                      <a:ext uri="{0D108BD9-81ED-4DB2-BD59-A6C34878D82A}">
                        <a16:rowId xmlns:a16="http://schemas.microsoft.com/office/drawing/2014/main" val="2121644325"/>
                      </a:ext>
                    </a:extLst>
                  </a:tr>
                  <a:tr h="185420">
                    <a:tc>
                      <a:txBody>
                        <a:bodyPr/>
                        <a:lstStyle/>
                        <a:p>
                          <a:r>
                            <a:rPr lang="en-US" sz="2800" dirty="0"/>
                            <a:t>Mix LSTM + Cache</a:t>
                          </a:r>
                        </a:p>
                      </a:txBody>
                      <a:tcPr/>
                    </a:tc>
                    <a:tc>
                      <a:txBody>
                        <a:bodyPr/>
                        <a:lstStyle/>
                        <a:p>
                          <a:r>
                            <a:rPr lang="en-US" sz="2800" b="1" dirty="0"/>
                            <a:t>1.17</a:t>
                          </a:r>
                        </a:p>
                      </a:txBody>
                      <a:tcPr/>
                    </a:tc>
                    <a:tc>
                      <a:txBody>
                        <a:bodyPr/>
                        <a:lstStyle/>
                        <a:p>
                          <a:r>
                            <a:rPr lang="en-US" sz="2800" dirty="0"/>
                            <a:t>84.8%</a:t>
                          </a:r>
                        </a:p>
                      </a:txBody>
                      <a:tcPr/>
                    </a:tc>
                    <a:extLst>
                      <a:ext uri="{0D108BD9-81ED-4DB2-BD59-A6C34878D82A}">
                        <a16:rowId xmlns:a16="http://schemas.microsoft.com/office/drawing/2014/main" val="1004875766"/>
                      </a:ext>
                    </a:extLst>
                  </a:tr>
                </a:tbl>
              </a:graphicData>
            </a:graphic>
          </p:graphicFrame>
        </mc:Choice>
        <mc:Fallback xmlns="">
          <p:graphicFrame>
            <p:nvGraphicFramePr>
              <p:cNvPr id="2" name="Table 1">
                <a:extLst>
                  <a:ext uri="{FF2B5EF4-FFF2-40B4-BE49-F238E27FC236}">
                    <a16:creationId xmlns:a16="http://schemas.microsoft.com/office/drawing/2014/main" id="{00C7A760-0382-4A90-AB28-51FDED2D35DC}"/>
                  </a:ext>
                </a:extLst>
              </p:cNvPr>
              <p:cNvGraphicFramePr>
                <a:graphicFrameLocks noGrp="1"/>
              </p:cNvGraphicFramePr>
              <p:nvPr>
                <p:extLst>
                  <p:ext uri="{D42A27DB-BD31-4B8C-83A1-F6EECF244321}">
                    <p14:modId xmlns:p14="http://schemas.microsoft.com/office/powerpoint/2010/main" val="1443925262"/>
                  </p:ext>
                </p:extLst>
              </p:nvPr>
            </p:nvGraphicFramePr>
            <p:xfrm>
              <a:off x="1419706" y="2362770"/>
              <a:ext cx="5585610" cy="4053840"/>
            </p:xfrm>
            <a:graphic>
              <a:graphicData uri="http://schemas.openxmlformats.org/drawingml/2006/table">
                <a:tbl>
                  <a:tblPr firstRow="1" bandRow="1">
                    <a:tableStyleId>{5C22544A-7EE6-4342-B048-85BDC9FD1C3A}</a:tableStyleId>
                  </a:tblPr>
                  <a:tblGrid>
                    <a:gridCol w="2813426">
                      <a:extLst>
                        <a:ext uri="{9D8B030D-6E8A-4147-A177-3AD203B41FA5}">
                          <a16:colId xmlns:a16="http://schemas.microsoft.com/office/drawing/2014/main" val="2243269775"/>
                        </a:ext>
                      </a:extLst>
                    </a:gridCol>
                    <a:gridCol w="1363890">
                      <a:extLst>
                        <a:ext uri="{9D8B030D-6E8A-4147-A177-3AD203B41FA5}">
                          <a16:colId xmlns:a16="http://schemas.microsoft.com/office/drawing/2014/main" val="1505896197"/>
                        </a:ext>
                      </a:extLst>
                    </a:gridCol>
                    <a:gridCol w="1408294">
                      <a:extLst>
                        <a:ext uri="{9D8B030D-6E8A-4147-A177-3AD203B41FA5}">
                          <a16:colId xmlns:a16="http://schemas.microsoft.com/office/drawing/2014/main" val="2069319180"/>
                        </a:ext>
                      </a:extLst>
                    </a:gridCol>
                  </a:tblGrid>
                  <a:tr h="944880">
                    <a:tc>
                      <a:txBody>
                        <a:bodyPr/>
                        <a:lstStyle/>
                        <a:p>
                          <a:r>
                            <a:rPr lang="en-US" sz="2800" dirty="0"/>
                            <a:t>Model</a:t>
                          </a:r>
                        </a:p>
                      </a:txBody>
                      <a:tcPr/>
                    </a:tc>
                    <a:tc>
                      <a:txBody>
                        <a:bodyPr/>
                        <a:lstStyle/>
                        <a:p>
                          <a:r>
                            <a:rPr lang="en-US" sz="2800" dirty="0"/>
                            <a:t>Entropy (bits)</a:t>
                          </a:r>
                        </a:p>
                      </a:txBody>
                      <a:tcPr/>
                    </a:tc>
                    <a:tc>
                      <a:txBody>
                        <a:bodyPr/>
                        <a:lstStyle/>
                        <a:p>
                          <a:r>
                            <a:rPr lang="en-US" sz="2800" dirty="0"/>
                            <a:t>MRR (%)</a:t>
                          </a:r>
                        </a:p>
                      </a:txBody>
                      <a:tcPr/>
                    </a:tc>
                    <a:extLst>
                      <a:ext uri="{0D108BD9-81ED-4DB2-BD59-A6C34878D82A}">
                        <a16:rowId xmlns:a16="http://schemas.microsoft.com/office/drawing/2014/main" val="1113067988"/>
                      </a:ext>
                    </a:extLst>
                  </a:tr>
                  <a:tr h="518160">
                    <a:tc>
                      <a:txBody>
                        <a:bodyPr/>
                        <a:lstStyle/>
                        <a:p>
                          <a:endParaRPr lang="en-US"/>
                        </a:p>
                      </a:txBody>
                      <a:tcPr>
                        <a:blipFill>
                          <a:blip r:embed="rId5"/>
                          <a:stretch>
                            <a:fillRect l="-216" t="-192941" r="-99567" b="-535294"/>
                          </a:stretch>
                        </a:blipFill>
                      </a:tcPr>
                    </a:tc>
                    <a:tc>
                      <a:txBody>
                        <a:bodyPr/>
                        <a:lstStyle/>
                        <a:p>
                          <a:r>
                            <a:rPr lang="en-US" sz="2800" dirty="0"/>
                            <a:t>3.94</a:t>
                          </a:r>
                        </a:p>
                      </a:txBody>
                      <a:tcPr/>
                    </a:tc>
                    <a:tc>
                      <a:txBody>
                        <a:bodyPr/>
                        <a:lstStyle/>
                        <a:p>
                          <a:r>
                            <a:rPr lang="en-US" sz="2800" dirty="0"/>
                            <a:t>58.0%</a:t>
                          </a:r>
                        </a:p>
                      </a:txBody>
                      <a:tcPr/>
                    </a:tc>
                    <a:extLst>
                      <a:ext uri="{0D108BD9-81ED-4DB2-BD59-A6C34878D82A}">
                        <a16:rowId xmlns:a16="http://schemas.microsoft.com/office/drawing/2014/main" val="1000451673"/>
                      </a:ext>
                    </a:extLst>
                  </a:tr>
                  <a:tr h="518160">
                    <a:tc>
                      <a:txBody>
                        <a:bodyPr/>
                        <a:lstStyle/>
                        <a:p>
                          <a:endParaRPr lang="en-US"/>
                        </a:p>
                      </a:txBody>
                      <a:tcPr>
                        <a:blipFill>
                          <a:blip r:embed="rId5"/>
                          <a:stretch>
                            <a:fillRect l="-216" t="-292941" r="-99567" b="-435294"/>
                          </a:stretch>
                        </a:blipFill>
                      </a:tcPr>
                    </a:tc>
                    <a:tc>
                      <a:txBody>
                        <a:bodyPr/>
                        <a:lstStyle/>
                        <a:p>
                          <a:r>
                            <a:rPr lang="en-US" sz="2800" dirty="0"/>
                            <a:t>2.45</a:t>
                          </a:r>
                        </a:p>
                      </a:txBody>
                      <a:tcPr/>
                    </a:tc>
                    <a:tc>
                      <a:txBody>
                        <a:bodyPr/>
                        <a:lstStyle/>
                        <a:p>
                          <a:r>
                            <a:rPr lang="en-US" sz="2800" dirty="0"/>
                            <a:t>75.7%</a:t>
                          </a:r>
                        </a:p>
                      </a:txBody>
                      <a:tcPr/>
                    </a:tc>
                    <a:extLst>
                      <a:ext uri="{0D108BD9-81ED-4DB2-BD59-A6C34878D82A}">
                        <a16:rowId xmlns:a16="http://schemas.microsoft.com/office/drawing/2014/main" val="3274212719"/>
                      </a:ext>
                    </a:extLst>
                  </a:tr>
                  <a:tr h="518160">
                    <a:tc>
                      <a:txBody>
                        <a:bodyPr/>
                        <a:lstStyle/>
                        <a:p>
                          <a:r>
                            <a:rPr lang="en-US" sz="2800" dirty="0"/>
                            <a:t>LSTM</a:t>
                          </a:r>
                        </a:p>
                      </a:txBody>
                      <a:tcPr>
                        <a:lnB w="38100" cap="flat" cmpd="sng" algn="ctr">
                          <a:solidFill>
                            <a:schemeClr val="tx1"/>
                          </a:solidFill>
                          <a:prstDash val="solid"/>
                          <a:round/>
                          <a:headEnd type="none" w="med" len="med"/>
                          <a:tailEnd type="none" w="med" len="med"/>
                        </a:lnB>
                      </a:tcPr>
                    </a:tc>
                    <a:tc>
                      <a:txBody>
                        <a:bodyPr/>
                        <a:lstStyle/>
                        <a:p>
                          <a:r>
                            <a:rPr lang="en-US" sz="2800" dirty="0"/>
                            <a:t>3.03</a:t>
                          </a:r>
                        </a:p>
                      </a:txBody>
                      <a:tcPr>
                        <a:lnB w="38100" cap="flat" cmpd="sng" algn="ctr">
                          <a:solidFill>
                            <a:schemeClr val="tx1"/>
                          </a:solidFill>
                          <a:prstDash val="solid"/>
                          <a:round/>
                          <a:headEnd type="none" w="med" len="med"/>
                          <a:tailEnd type="none" w="med" len="med"/>
                        </a:lnB>
                      </a:tcPr>
                    </a:tc>
                    <a:tc>
                      <a:txBody>
                        <a:bodyPr/>
                        <a:lstStyle/>
                        <a:p>
                          <a:r>
                            <a:rPr lang="en-US" sz="2800" dirty="0"/>
                            <a:t>67.9%</a:t>
                          </a:r>
                        </a:p>
                      </a:txBody>
                      <a:tcP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08581156"/>
                      </a:ext>
                    </a:extLst>
                  </a:tr>
                  <a:tr h="518160">
                    <a:tc>
                      <a:txBody>
                        <a:bodyPr/>
                        <a:lstStyle/>
                        <a:p>
                          <a:r>
                            <a:rPr lang="en-US" sz="2800" dirty="0"/>
                            <a:t>Dynamic LSTM</a:t>
                          </a:r>
                        </a:p>
                      </a:txBody>
                      <a:tcPr>
                        <a:lnT w="38100" cap="flat" cmpd="sng" algn="ctr">
                          <a:solidFill>
                            <a:schemeClr val="tx1"/>
                          </a:solidFill>
                          <a:prstDash val="solid"/>
                          <a:round/>
                          <a:headEnd type="none" w="med" len="med"/>
                          <a:tailEnd type="none" w="med" len="med"/>
                        </a:lnT>
                      </a:tcPr>
                    </a:tc>
                    <a:tc>
                      <a:txBody>
                        <a:bodyPr/>
                        <a:lstStyle/>
                        <a:p>
                          <a:r>
                            <a:rPr lang="en-US" sz="2800" dirty="0"/>
                            <a:t>1.84</a:t>
                          </a:r>
                        </a:p>
                      </a:txBody>
                      <a:tcPr>
                        <a:lnT w="38100" cap="flat" cmpd="sng" algn="ctr">
                          <a:solidFill>
                            <a:schemeClr val="tx1"/>
                          </a:solidFill>
                          <a:prstDash val="solid"/>
                          <a:round/>
                          <a:headEnd type="none" w="med" len="med"/>
                          <a:tailEnd type="none" w="med" len="med"/>
                        </a:lnT>
                      </a:tcPr>
                    </a:tc>
                    <a:tc>
                      <a:txBody>
                        <a:bodyPr/>
                        <a:lstStyle/>
                        <a:p>
                          <a:r>
                            <a:rPr lang="en-US" sz="2800" dirty="0"/>
                            <a:t>82.0%</a:t>
                          </a:r>
                        </a:p>
                      </a:txBody>
                      <a:tcP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35194517"/>
                      </a:ext>
                    </a:extLst>
                  </a:tr>
                  <a:tr h="518160">
                    <a:tc>
                      <a:txBody>
                        <a:bodyPr/>
                        <a:lstStyle/>
                        <a:p>
                          <a:r>
                            <a:rPr lang="en-US" sz="2800" dirty="0"/>
                            <a:t>Nested Cache</a:t>
                          </a:r>
                        </a:p>
                      </a:txBody>
                      <a:tcPr/>
                    </a:tc>
                    <a:tc>
                      <a:txBody>
                        <a:bodyPr/>
                        <a:lstStyle/>
                        <a:p>
                          <a:r>
                            <a:rPr lang="en-US" sz="2800" dirty="0"/>
                            <a:t>1.41</a:t>
                          </a:r>
                        </a:p>
                      </a:txBody>
                      <a:tcPr/>
                    </a:tc>
                    <a:tc>
                      <a:txBody>
                        <a:bodyPr/>
                        <a:lstStyle/>
                        <a:p>
                          <a:r>
                            <a:rPr lang="en-US" sz="2800" b="1" dirty="0"/>
                            <a:t>86.2%</a:t>
                          </a:r>
                        </a:p>
                      </a:txBody>
                      <a:tcPr/>
                    </a:tc>
                    <a:extLst>
                      <a:ext uri="{0D108BD9-81ED-4DB2-BD59-A6C34878D82A}">
                        <a16:rowId xmlns:a16="http://schemas.microsoft.com/office/drawing/2014/main" val="2121644325"/>
                      </a:ext>
                    </a:extLst>
                  </a:tr>
                  <a:tr h="518160">
                    <a:tc>
                      <a:txBody>
                        <a:bodyPr/>
                        <a:lstStyle/>
                        <a:p>
                          <a:r>
                            <a:rPr lang="en-US" sz="2800" dirty="0"/>
                            <a:t>Mix LSTM + Cache</a:t>
                          </a:r>
                        </a:p>
                      </a:txBody>
                      <a:tcPr/>
                    </a:tc>
                    <a:tc>
                      <a:txBody>
                        <a:bodyPr/>
                        <a:lstStyle/>
                        <a:p>
                          <a:r>
                            <a:rPr lang="en-US" sz="2800" b="1" dirty="0"/>
                            <a:t>1.17</a:t>
                          </a:r>
                        </a:p>
                      </a:txBody>
                      <a:tcPr/>
                    </a:tc>
                    <a:tc>
                      <a:txBody>
                        <a:bodyPr/>
                        <a:lstStyle/>
                        <a:p>
                          <a:r>
                            <a:rPr lang="en-US" sz="2800" dirty="0"/>
                            <a:t>84.8%</a:t>
                          </a:r>
                        </a:p>
                      </a:txBody>
                      <a:tcPr/>
                    </a:tc>
                    <a:extLst>
                      <a:ext uri="{0D108BD9-81ED-4DB2-BD59-A6C34878D82A}">
                        <a16:rowId xmlns:a16="http://schemas.microsoft.com/office/drawing/2014/main" val="1004875766"/>
                      </a:ext>
                    </a:extLst>
                  </a:tr>
                </a:tbl>
              </a:graphicData>
            </a:graphic>
          </p:graphicFrame>
        </mc:Fallback>
      </mc:AlternateContent>
      <p:sp>
        <p:nvSpPr>
          <p:cNvPr id="7" name="Title 1">
            <a:extLst>
              <a:ext uri="{FF2B5EF4-FFF2-40B4-BE49-F238E27FC236}">
                <a16:creationId xmlns:a16="http://schemas.microsoft.com/office/drawing/2014/main" id="{B271EBF6-EC6B-438A-9363-A0BB194764E5}"/>
              </a:ext>
            </a:extLst>
          </p:cNvPr>
          <p:cNvSpPr txBox="1">
            <a:spLocks/>
          </p:cNvSpPr>
          <p:nvPr/>
        </p:nvSpPr>
        <p:spPr>
          <a:xfrm>
            <a:off x="781050" y="509137"/>
            <a:ext cx="954447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6600" b="1" dirty="0">
                <a:solidFill>
                  <a:srgbClr val="005C2A"/>
                </a:solidFill>
                <a:sym typeface="Wingdings" panose="05000000000000000000" pitchFamily="2" charset="2"/>
              </a:rPr>
              <a:t>Many Scopes</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2A31041-7AC8-4F96-84D2-ED83B23E72CC}"/>
                  </a:ext>
                </a:extLst>
              </p:cNvPr>
              <p:cNvSpPr/>
              <p:nvPr/>
            </p:nvSpPr>
            <p:spPr>
              <a:xfrm>
                <a:off x="781050" y="1458759"/>
                <a:ext cx="5162824" cy="923330"/>
              </a:xfrm>
              <a:prstGeom prst="rect">
                <a:avLst/>
              </a:prstGeom>
            </p:spPr>
            <p:txBody>
              <a:bodyPr wrap="none">
                <a:spAutoFit/>
              </a:bodyPr>
              <a:lstStyle/>
              <a:p>
                <a:pPr>
                  <a:lnSpc>
                    <a:spcPct val="100000"/>
                  </a:lnSpc>
                </a:pPr>
                <a14:m>
                  <m:oMath xmlns:m="http://schemas.openxmlformats.org/officeDocument/2006/math">
                    <m:r>
                      <a:rPr lang="en-US" sz="5400" b="0" i="1" dirty="0">
                        <a:latin typeface="Cambria Math" panose="02040503050406030204" pitchFamily="18" charset="0"/>
                        <a:ea typeface="Cambria Math" panose="02040503050406030204" pitchFamily="18" charset="0"/>
                        <a:sym typeface="Wingdings" panose="05000000000000000000" pitchFamily="2" charset="2"/>
                      </a:rPr>
                      <m:t>→</m:t>
                    </m:r>
                  </m:oMath>
                </a14:m>
                <a:r>
                  <a:rPr lang="en-US" sz="5400" dirty="0">
                    <a:solidFill>
                      <a:srgbClr val="005C2A"/>
                    </a:solidFill>
                  </a:rPr>
                  <a:t> </a:t>
                </a:r>
                <a:r>
                  <a:rPr lang="en-US" sz="5400" dirty="0"/>
                  <a:t>Nested Models</a:t>
                </a:r>
              </a:p>
            </p:txBody>
          </p:sp>
        </mc:Choice>
        <mc:Fallback xmlns="">
          <p:sp>
            <p:nvSpPr>
              <p:cNvPr id="8" name="Rectangle 7">
                <a:extLst>
                  <a:ext uri="{FF2B5EF4-FFF2-40B4-BE49-F238E27FC236}">
                    <a16:creationId xmlns:a16="http://schemas.microsoft.com/office/drawing/2014/main" id="{62A31041-7AC8-4F96-84D2-ED83B23E72CC}"/>
                  </a:ext>
                </a:extLst>
              </p:cNvPr>
              <p:cNvSpPr>
                <a:spLocks noRot="1" noChangeAspect="1" noMove="1" noResize="1" noEditPoints="1" noAdjustHandles="1" noChangeArrowheads="1" noChangeShapeType="1" noTextEdit="1"/>
              </p:cNvSpPr>
              <p:nvPr/>
            </p:nvSpPr>
            <p:spPr>
              <a:xfrm>
                <a:off x="781050" y="1458759"/>
                <a:ext cx="5162824" cy="923330"/>
              </a:xfrm>
              <a:prstGeom prst="rect">
                <a:avLst/>
              </a:prstGeom>
              <a:blipFill>
                <a:blip r:embed="rId7"/>
                <a:stretch>
                  <a:fillRect t="-17763" r="-5549" b="-39474"/>
                </a:stretch>
              </a:blipFill>
            </p:spPr>
            <p:txBody>
              <a:bodyPr/>
              <a:lstStyle/>
              <a:p>
                <a:r>
                  <a:rPr lang="en-US">
                    <a:noFill/>
                  </a:rPr>
                  <a:t> </a:t>
                </a:r>
              </a:p>
            </p:txBody>
          </p:sp>
        </mc:Fallback>
      </mc:AlternateContent>
    </p:spTree>
    <p:extLst>
      <p:ext uri="{BB962C8B-B14F-4D97-AF65-F5344CB8AC3E}">
        <p14:creationId xmlns:p14="http://schemas.microsoft.com/office/powerpoint/2010/main" val="1035614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A9B2D99-1B7C-462E-B774-5BFD5FF3A2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706893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4E4A3E-E37A-43BB-89F0-B82618E2C8E4}"/>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4869"/>
          <a:stretch/>
        </p:blipFill>
        <p:spPr>
          <a:xfrm>
            <a:off x="3177616" y="2382090"/>
            <a:ext cx="5966383" cy="4475910"/>
          </a:xfrm>
          <a:prstGeom prst="rect">
            <a:avLst/>
          </a:prstGeom>
        </p:spPr>
      </p:pic>
      <p:sp>
        <p:nvSpPr>
          <p:cNvPr id="7" name="Rectangle 6">
            <a:extLst>
              <a:ext uri="{FF2B5EF4-FFF2-40B4-BE49-F238E27FC236}">
                <a16:creationId xmlns:a16="http://schemas.microsoft.com/office/drawing/2014/main" id="{0ADED4B5-9609-4DFC-BEA2-12E6D0D69BE7}"/>
              </a:ext>
            </a:extLst>
          </p:cNvPr>
          <p:cNvSpPr/>
          <p:nvPr/>
        </p:nvSpPr>
        <p:spPr>
          <a:xfrm>
            <a:off x="1823663" y="6611779"/>
            <a:ext cx="7412804" cy="246221"/>
          </a:xfrm>
          <a:prstGeom prst="rect">
            <a:avLst/>
          </a:prstGeom>
        </p:spPr>
        <p:txBody>
          <a:bodyPr wrap="square">
            <a:spAutoFit/>
          </a:bodyPr>
          <a:lstStyle/>
          <a:p>
            <a:r>
              <a:rPr lang="en-US" sz="1000" dirty="0">
                <a:solidFill>
                  <a:schemeClr val="bg1">
                    <a:lumMod val="50000"/>
                  </a:schemeClr>
                </a:solidFill>
              </a:rPr>
              <a:t>http://www.macmillanhighered.com/BrainHoney/Resource/6716/digital_first_content/trunk/test/hillis2e/asset/img_ch21/chapopen21.jpg</a:t>
            </a:r>
          </a:p>
        </p:txBody>
      </p:sp>
      <p:sp>
        <p:nvSpPr>
          <p:cNvPr id="27" name="Title 1">
            <a:extLst>
              <a:ext uri="{FF2B5EF4-FFF2-40B4-BE49-F238E27FC236}">
                <a16:creationId xmlns:a16="http://schemas.microsoft.com/office/drawing/2014/main" id="{F77AEF6B-CEF0-4DBF-9E01-1A7EC88D1142}"/>
              </a:ext>
            </a:extLst>
          </p:cNvPr>
          <p:cNvSpPr txBox="1">
            <a:spLocks/>
          </p:cNvSpPr>
          <p:nvPr/>
        </p:nvSpPr>
        <p:spPr>
          <a:xfrm>
            <a:off x="781050" y="509137"/>
            <a:ext cx="954447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6600" b="1" dirty="0">
                <a:solidFill>
                  <a:srgbClr val="860000"/>
                </a:solidFill>
                <a:sym typeface="Wingdings" panose="05000000000000000000" pitchFamily="2" charset="2"/>
              </a:rPr>
              <a:t>Evolution</a:t>
            </a:r>
          </a:p>
        </p:txBody>
      </p:sp>
      <mc:AlternateContent xmlns:mc="http://schemas.openxmlformats.org/markup-compatibility/2006">
        <mc:Choice xmlns:a14="http://schemas.microsoft.com/office/drawing/2010/main" Requires="a14">
          <p:sp>
            <p:nvSpPr>
              <p:cNvPr id="28" name="Rectangle 27">
                <a:extLst>
                  <a:ext uri="{FF2B5EF4-FFF2-40B4-BE49-F238E27FC236}">
                    <a16:creationId xmlns:a16="http://schemas.microsoft.com/office/drawing/2014/main" id="{8D619171-5ADA-4838-9AFA-0C16AF861BE8}"/>
                  </a:ext>
                </a:extLst>
              </p:cNvPr>
              <p:cNvSpPr/>
              <p:nvPr/>
            </p:nvSpPr>
            <p:spPr>
              <a:xfrm>
                <a:off x="781050" y="1458759"/>
                <a:ext cx="7879401" cy="923330"/>
              </a:xfrm>
              <a:prstGeom prst="rect">
                <a:avLst/>
              </a:prstGeom>
            </p:spPr>
            <p:txBody>
              <a:bodyPr wrap="none">
                <a:spAutoFit/>
              </a:bodyPr>
              <a:lstStyle/>
              <a:p>
                <a:pPr>
                  <a:lnSpc>
                    <a:spcPct val="100000"/>
                  </a:lnSpc>
                </a:pPr>
                <a14:m>
                  <m:oMath xmlns:m="http://schemas.openxmlformats.org/officeDocument/2006/math">
                    <m:r>
                      <a:rPr lang="en-US" sz="5400" b="0" i="1" dirty="0">
                        <a:latin typeface="Cambria Math" panose="02040503050406030204" pitchFamily="18" charset="0"/>
                        <a:ea typeface="Cambria Math" panose="02040503050406030204" pitchFamily="18" charset="0"/>
                        <a:sym typeface="Wingdings" panose="05000000000000000000" pitchFamily="2" charset="2"/>
                      </a:rPr>
                      <m:t>→</m:t>
                    </m:r>
                  </m:oMath>
                </a14:m>
                <a:r>
                  <a:rPr lang="en-US" sz="5400" dirty="0">
                    <a:solidFill>
                      <a:srgbClr val="005C2A"/>
                    </a:solidFill>
                  </a:rPr>
                  <a:t> </a:t>
                </a:r>
                <a:r>
                  <a:rPr lang="en-US" sz="5400" dirty="0"/>
                  <a:t>Dynamic </a:t>
                </a:r>
                <a:r>
                  <a:rPr lang="en-US" sz="5400" dirty="0" err="1"/>
                  <a:t>Datastructures</a:t>
                </a:r>
                <a:endParaRPr lang="en-US" sz="5400" dirty="0"/>
              </a:p>
            </p:txBody>
          </p:sp>
        </mc:Choice>
        <mc:Fallback>
          <p:sp>
            <p:nvSpPr>
              <p:cNvPr id="28" name="Rectangle 27">
                <a:extLst>
                  <a:ext uri="{FF2B5EF4-FFF2-40B4-BE49-F238E27FC236}">
                    <a16:creationId xmlns:a16="http://schemas.microsoft.com/office/drawing/2014/main" id="{8D619171-5ADA-4838-9AFA-0C16AF861BE8}"/>
                  </a:ext>
                </a:extLst>
              </p:cNvPr>
              <p:cNvSpPr>
                <a:spLocks noRot="1" noChangeAspect="1" noMove="1" noResize="1" noEditPoints="1" noAdjustHandles="1" noChangeArrowheads="1" noChangeShapeType="1" noTextEdit="1"/>
              </p:cNvSpPr>
              <p:nvPr/>
            </p:nvSpPr>
            <p:spPr>
              <a:xfrm>
                <a:off x="781050" y="1458759"/>
                <a:ext cx="7879401" cy="923330"/>
              </a:xfrm>
              <a:prstGeom prst="rect">
                <a:avLst/>
              </a:prstGeom>
              <a:blipFill>
                <a:blip r:embed="rId4"/>
                <a:stretch>
                  <a:fillRect t="-17763" r="-696" b="-39474"/>
                </a:stretch>
              </a:blipFill>
            </p:spPr>
            <p:txBody>
              <a:bodyPr/>
              <a:lstStyle/>
              <a:p>
                <a:r>
                  <a:rPr lang="en-US">
                    <a:noFill/>
                  </a:rPr>
                  <a:t> </a:t>
                </a:r>
              </a:p>
            </p:txBody>
          </p:sp>
        </mc:Fallback>
      </mc:AlternateContent>
    </p:spTree>
    <p:extLst>
      <p:ext uri="{BB962C8B-B14F-4D97-AF65-F5344CB8AC3E}">
        <p14:creationId xmlns:p14="http://schemas.microsoft.com/office/powerpoint/2010/main" val="3133702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Image result for trie">
            <a:extLst>
              <a:ext uri="{FF2B5EF4-FFF2-40B4-BE49-F238E27FC236}">
                <a16:creationId xmlns:a16="http://schemas.microsoft.com/office/drawing/2014/main" id="{00123018-C35B-4FAF-8ABA-E1315E6B09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050" y="2640458"/>
            <a:ext cx="4160819" cy="327920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9249C18-8B8E-4C4D-BF64-C0C6F9B405AD}"/>
              </a:ext>
            </a:extLst>
          </p:cNvPr>
          <p:cNvSpPr/>
          <p:nvPr/>
        </p:nvSpPr>
        <p:spPr>
          <a:xfrm>
            <a:off x="3313416" y="6611779"/>
            <a:ext cx="5974422" cy="246221"/>
          </a:xfrm>
          <a:prstGeom prst="rect">
            <a:avLst/>
          </a:prstGeom>
        </p:spPr>
        <p:txBody>
          <a:bodyPr wrap="square">
            <a:spAutoFit/>
          </a:bodyPr>
          <a:lstStyle/>
          <a:p>
            <a:r>
              <a:rPr lang="en-US" sz="1000" dirty="0">
                <a:solidFill>
                  <a:schemeClr val="bg1">
                    <a:lumMod val="50000"/>
                  </a:schemeClr>
                </a:solidFill>
              </a:rPr>
              <a:t>https://upload.wikimedia.org/wikipedia/commons/thumb/a/ae/Patricia_trie.svg/1200px-Patricia_trie.svg.png</a:t>
            </a:r>
          </a:p>
        </p:txBody>
      </p:sp>
      <p:sp>
        <p:nvSpPr>
          <p:cNvPr id="5" name="TextBox 4">
            <a:extLst>
              <a:ext uri="{FF2B5EF4-FFF2-40B4-BE49-F238E27FC236}">
                <a16:creationId xmlns:a16="http://schemas.microsoft.com/office/drawing/2014/main" id="{5459372A-6172-499F-A09F-F7413DF5813F}"/>
              </a:ext>
            </a:extLst>
          </p:cNvPr>
          <p:cNvSpPr txBox="1"/>
          <p:nvPr/>
        </p:nvSpPr>
        <p:spPr>
          <a:xfrm>
            <a:off x="5244120" y="2635424"/>
            <a:ext cx="3423630" cy="1815882"/>
          </a:xfrm>
          <a:prstGeom prst="rect">
            <a:avLst/>
          </a:prstGeom>
          <a:noFill/>
        </p:spPr>
        <p:txBody>
          <a:bodyPr wrap="none" rtlCol="0">
            <a:spAutoFit/>
          </a:bodyPr>
          <a:lstStyle/>
          <a:p>
            <a:r>
              <a:rPr lang="en-US" sz="2800" b="1" dirty="0">
                <a:solidFill>
                  <a:srgbClr val="FF0000"/>
                </a:solidFill>
                <a:latin typeface="Courier New" panose="02070309020205020404" pitchFamily="49" charset="0"/>
                <a:cs typeface="Courier New" panose="02070309020205020404" pitchFamily="49" charset="0"/>
              </a:rPr>
              <a:t>-</a:t>
            </a:r>
            <a:r>
              <a:rPr lang="en-US" sz="2800" dirty="0">
                <a:solidFill>
                  <a:srgbClr val="FF0000"/>
                </a:solidFill>
              </a:rPr>
              <a:t> More data-intensive</a:t>
            </a:r>
          </a:p>
          <a:p>
            <a:r>
              <a:rPr lang="en-US" sz="2800" b="1" dirty="0">
                <a:solidFill>
                  <a:schemeClr val="accent6"/>
                </a:solidFill>
                <a:latin typeface="Courier New" panose="02070309020205020404" pitchFamily="49" charset="0"/>
                <a:cs typeface="Courier New" panose="02070309020205020404" pitchFamily="49" charset="0"/>
              </a:rPr>
              <a:t>+</a:t>
            </a:r>
            <a:r>
              <a:rPr lang="en-US" sz="2800" dirty="0">
                <a:solidFill>
                  <a:schemeClr val="accent6"/>
                </a:solidFill>
              </a:rPr>
              <a:t> Compress nodes</a:t>
            </a:r>
          </a:p>
          <a:p>
            <a:r>
              <a:rPr lang="en-US" sz="2800" b="1" dirty="0">
                <a:solidFill>
                  <a:schemeClr val="accent6"/>
                </a:solidFill>
                <a:latin typeface="Courier New" panose="02070309020205020404" pitchFamily="49" charset="0"/>
                <a:cs typeface="Courier New" panose="02070309020205020404" pitchFamily="49" charset="0"/>
              </a:rPr>
              <a:t>+</a:t>
            </a:r>
            <a:r>
              <a:rPr lang="en-US" sz="2800" dirty="0">
                <a:solidFill>
                  <a:schemeClr val="accent6"/>
                </a:solidFill>
              </a:rPr>
              <a:t> Prediction cache</a:t>
            </a:r>
          </a:p>
          <a:p>
            <a:r>
              <a:rPr lang="en-US" sz="2800" b="1" dirty="0">
                <a:solidFill>
                  <a:schemeClr val="accent6"/>
                </a:solidFill>
                <a:latin typeface="Courier New" panose="02070309020205020404" pitchFamily="49" charset="0"/>
                <a:cs typeface="Courier New" panose="02070309020205020404" pitchFamily="49" charset="0"/>
              </a:rPr>
              <a:t>+</a:t>
            </a:r>
            <a:r>
              <a:rPr lang="en-US" sz="2800" dirty="0">
                <a:solidFill>
                  <a:schemeClr val="accent6"/>
                </a:solidFill>
              </a:rPr>
              <a:t> Faster smoothing</a:t>
            </a:r>
          </a:p>
        </p:txBody>
      </p:sp>
      <p:sp>
        <p:nvSpPr>
          <p:cNvPr id="12" name="Title 1">
            <a:extLst>
              <a:ext uri="{FF2B5EF4-FFF2-40B4-BE49-F238E27FC236}">
                <a16:creationId xmlns:a16="http://schemas.microsoft.com/office/drawing/2014/main" id="{8B1F4054-13B9-4B9C-A4C4-84EA29ABFA19}"/>
              </a:ext>
            </a:extLst>
          </p:cNvPr>
          <p:cNvSpPr txBox="1">
            <a:spLocks/>
          </p:cNvSpPr>
          <p:nvPr/>
        </p:nvSpPr>
        <p:spPr>
          <a:xfrm>
            <a:off x="781050" y="509137"/>
            <a:ext cx="954447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6600" b="1" dirty="0">
                <a:solidFill>
                  <a:srgbClr val="860000"/>
                </a:solidFill>
                <a:sym typeface="Wingdings" panose="05000000000000000000" pitchFamily="2" charset="2"/>
              </a:rPr>
              <a:t>Evolution</a:t>
            </a: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93FB392A-6341-4893-81A6-86E0E9422688}"/>
                  </a:ext>
                </a:extLst>
              </p:cNvPr>
              <p:cNvSpPr/>
              <p:nvPr/>
            </p:nvSpPr>
            <p:spPr>
              <a:xfrm>
                <a:off x="781050" y="1458759"/>
                <a:ext cx="7667805" cy="923330"/>
              </a:xfrm>
              <a:prstGeom prst="rect">
                <a:avLst/>
              </a:prstGeom>
            </p:spPr>
            <p:txBody>
              <a:bodyPr wrap="none">
                <a:spAutoFit/>
              </a:bodyPr>
              <a:lstStyle/>
              <a:p>
                <a:pPr>
                  <a:lnSpc>
                    <a:spcPct val="100000"/>
                  </a:lnSpc>
                </a:pPr>
                <a14:m>
                  <m:oMath xmlns:m="http://schemas.openxmlformats.org/officeDocument/2006/math">
                    <m:r>
                      <a:rPr lang="en-US" sz="5400" b="0" i="1" dirty="0">
                        <a:latin typeface="Cambria Math" panose="02040503050406030204" pitchFamily="18" charset="0"/>
                        <a:ea typeface="Cambria Math" panose="02040503050406030204" pitchFamily="18" charset="0"/>
                        <a:sym typeface="Wingdings" panose="05000000000000000000" pitchFamily="2" charset="2"/>
                      </a:rPr>
                      <m:t>→</m:t>
                    </m:r>
                  </m:oMath>
                </a14:m>
                <a:r>
                  <a:rPr lang="en-US" sz="5400" dirty="0">
                    <a:solidFill>
                      <a:srgbClr val="005C2A"/>
                    </a:solidFill>
                  </a:rPr>
                  <a:t> </a:t>
                </a:r>
                <a:r>
                  <a:rPr lang="en-US" sz="5400" dirty="0"/>
                  <a:t>Dynamic </a:t>
                </a:r>
                <a:r>
                  <a:rPr lang="en-US" sz="5400" dirty="0" err="1"/>
                  <a:t>Datastructures</a:t>
                </a:r>
                <a:endParaRPr lang="en-US" sz="5400" dirty="0"/>
              </a:p>
            </p:txBody>
          </p:sp>
        </mc:Choice>
        <mc:Fallback xmlns="">
          <p:sp>
            <p:nvSpPr>
              <p:cNvPr id="13" name="Rectangle 12">
                <a:extLst>
                  <a:ext uri="{FF2B5EF4-FFF2-40B4-BE49-F238E27FC236}">
                    <a16:creationId xmlns:a16="http://schemas.microsoft.com/office/drawing/2014/main" id="{93FB392A-6341-4893-81A6-86E0E9422688}"/>
                  </a:ext>
                </a:extLst>
              </p:cNvPr>
              <p:cNvSpPr>
                <a:spLocks noRot="1" noChangeAspect="1" noMove="1" noResize="1" noEditPoints="1" noAdjustHandles="1" noChangeArrowheads="1" noChangeShapeType="1" noTextEdit="1"/>
              </p:cNvSpPr>
              <p:nvPr/>
            </p:nvSpPr>
            <p:spPr>
              <a:xfrm>
                <a:off x="781050" y="1458759"/>
                <a:ext cx="7667805" cy="923330"/>
              </a:xfrm>
              <a:prstGeom prst="rect">
                <a:avLst/>
              </a:prstGeom>
              <a:blipFill>
                <a:blip r:embed="rId7"/>
                <a:stretch>
                  <a:fillRect t="-17763" r="-3498" b="-39474"/>
                </a:stretch>
              </a:blipFill>
            </p:spPr>
            <p:txBody>
              <a:bodyPr/>
              <a:lstStyle/>
              <a:p>
                <a:r>
                  <a:rPr lang="en-US">
                    <a:noFill/>
                  </a:rPr>
                  <a:t> </a:t>
                </a:r>
              </a:p>
            </p:txBody>
          </p:sp>
        </mc:Fallback>
      </mc:AlternateContent>
    </p:spTree>
    <p:extLst>
      <p:ext uri="{BB962C8B-B14F-4D97-AF65-F5344CB8AC3E}">
        <p14:creationId xmlns:p14="http://schemas.microsoft.com/office/powerpoint/2010/main" val="1354887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249C18-8B8E-4C4D-BF64-C0C6F9B405AD}"/>
              </a:ext>
            </a:extLst>
          </p:cNvPr>
          <p:cNvSpPr/>
          <p:nvPr/>
        </p:nvSpPr>
        <p:spPr>
          <a:xfrm>
            <a:off x="3313416" y="6611779"/>
            <a:ext cx="5974422" cy="246221"/>
          </a:xfrm>
          <a:prstGeom prst="rect">
            <a:avLst/>
          </a:prstGeom>
        </p:spPr>
        <p:txBody>
          <a:bodyPr wrap="square">
            <a:spAutoFit/>
          </a:bodyPr>
          <a:lstStyle/>
          <a:p>
            <a:r>
              <a:rPr lang="en-US" sz="1000" dirty="0">
                <a:solidFill>
                  <a:schemeClr val="bg1">
                    <a:lumMod val="50000"/>
                  </a:schemeClr>
                </a:solidFill>
              </a:rPr>
              <a:t>https://upload.wikimedia.org/wikipedia/commons/thumb/a/ae/Patricia_trie.svg/1200px-Patricia_trie.svg.png</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3D477A27-9CA1-44C3-9222-F51C323C7334}"/>
                  </a:ext>
                </a:extLst>
              </p:cNvPr>
              <p:cNvSpPr txBox="1"/>
              <p:nvPr/>
            </p:nvSpPr>
            <p:spPr>
              <a:xfrm flipH="1">
                <a:off x="781050" y="2953102"/>
                <a:ext cx="5759180"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t>Counts </a:t>
                </a:r>
                <a14:m>
                  <m:oMath xmlns:m="http://schemas.openxmlformats.org/officeDocument/2006/math">
                    <m:r>
                      <a:rPr lang="en-US" sz="2800" i="1" smtClean="0">
                        <a:latin typeface="Cambria Math" panose="02040503050406030204" pitchFamily="18" charset="0"/>
                        <a:ea typeface="Cambria Math" panose="02040503050406030204" pitchFamily="18" charset="0"/>
                      </a:rPr>
                      <m:t>~</m:t>
                    </m:r>
                  </m:oMath>
                </a14:m>
                <a:r>
                  <a:rPr lang="en-US" sz="2800" dirty="0"/>
                  <a:t>1M 6-grams per second</a:t>
                </a:r>
              </a:p>
              <a:p>
                <a:pPr marL="457200" indent="-457200">
                  <a:buFont typeface="Arial" panose="020B0604020202020204" pitchFamily="34" charset="0"/>
                  <a:buChar char="•"/>
                </a:pPr>
                <a:r>
                  <a:rPr lang="en-US" sz="2800" dirty="0"/>
                  <a:t>Answers queries in </a:t>
                </a:r>
                <a:r>
                  <a:rPr lang="en-US" sz="2800" dirty="0">
                    <a:solidFill>
                      <a:schemeClr val="accent6"/>
                    </a:solidFill>
                  </a:rPr>
                  <a:t>microseconds</a:t>
                </a:r>
              </a:p>
              <a:p>
                <a:pPr marL="457200" indent="-457200">
                  <a:buFont typeface="Arial" panose="020B0604020202020204" pitchFamily="34" charset="0"/>
                  <a:buChar char="•"/>
                </a:pPr>
                <a:r>
                  <a:rPr lang="en-US" sz="2800" dirty="0"/>
                  <a:t>Context switches </a:t>
                </a:r>
                <a:r>
                  <a:rPr lang="en-US" sz="2800"/>
                  <a:t>in </a:t>
                </a:r>
                <a:r>
                  <a:rPr lang="en-US" sz="2800">
                    <a:solidFill>
                      <a:schemeClr val="accent6"/>
                    </a:solidFill>
                  </a:rPr>
                  <a:t>milliseconds</a:t>
                </a:r>
                <a:endParaRPr lang="en-US" sz="2800" dirty="0">
                  <a:solidFill>
                    <a:schemeClr val="accent6"/>
                  </a:solidFill>
                </a:endParaRPr>
              </a:p>
            </p:txBody>
          </p:sp>
        </mc:Choice>
        <mc:Fallback>
          <p:sp>
            <p:nvSpPr>
              <p:cNvPr id="3" name="TextBox 2">
                <a:extLst>
                  <a:ext uri="{FF2B5EF4-FFF2-40B4-BE49-F238E27FC236}">
                    <a16:creationId xmlns:a16="http://schemas.microsoft.com/office/drawing/2014/main" id="{3D477A27-9CA1-44C3-9222-F51C323C7334}"/>
                  </a:ext>
                </a:extLst>
              </p:cNvPr>
              <p:cNvSpPr txBox="1">
                <a:spLocks noRot="1" noChangeAspect="1" noMove="1" noResize="1" noEditPoints="1" noAdjustHandles="1" noChangeArrowheads="1" noChangeShapeType="1" noTextEdit="1"/>
              </p:cNvSpPr>
              <p:nvPr/>
            </p:nvSpPr>
            <p:spPr>
              <a:xfrm flipH="1">
                <a:off x="781050" y="2953102"/>
                <a:ext cx="5759180" cy="1384995"/>
              </a:xfrm>
              <a:prstGeom prst="rect">
                <a:avLst/>
              </a:prstGeom>
              <a:blipFill>
                <a:blip r:embed="rId3"/>
                <a:stretch>
                  <a:fillRect l="-1905" t="-3947" b="-1140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585679A3-C25A-4008-8FA3-9D7E8CA856F3}"/>
              </a:ext>
            </a:extLst>
          </p:cNvPr>
          <p:cNvSpPr txBox="1"/>
          <p:nvPr/>
        </p:nvSpPr>
        <p:spPr>
          <a:xfrm>
            <a:off x="781050" y="4768984"/>
            <a:ext cx="7191910" cy="523220"/>
          </a:xfrm>
          <a:prstGeom prst="rect">
            <a:avLst/>
          </a:prstGeom>
          <a:noFill/>
        </p:spPr>
        <p:txBody>
          <a:bodyPr wrap="square" rtlCol="0">
            <a:spAutoFit/>
          </a:bodyPr>
          <a:lstStyle/>
          <a:p>
            <a:r>
              <a:rPr lang="en-US" sz="2800" dirty="0"/>
              <a:t>Try it: </a:t>
            </a:r>
            <a:r>
              <a:rPr lang="en-US" sz="2800" u="sng" dirty="0">
                <a:hlinkClick r:id="rId4"/>
              </a:rPr>
              <a:t>www.github.com/SLP-Team/SLP-Core</a:t>
            </a:r>
            <a:endParaRPr lang="en-US" sz="2800" u="sng" dirty="0"/>
          </a:p>
        </p:txBody>
      </p:sp>
      <p:sp>
        <p:nvSpPr>
          <p:cNvPr id="12" name="Title 1">
            <a:extLst>
              <a:ext uri="{FF2B5EF4-FFF2-40B4-BE49-F238E27FC236}">
                <a16:creationId xmlns:a16="http://schemas.microsoft.com/office/drawing/2014/main" id="{B2A14A4A-441A-49DE-8B9B-1BB15EE84664}"/>
              </a:ext>
            </a:extLst>
          </p:cNvPr>
          <p:cNvSpPr txBox="1">
            <a:spLocks/>
          </p:cNvSpPr>
          <p:nvPr/>
        </p:nvSpPr>
        <p:spPr>
          <a:xfrm>
            <a:off x="781050" y="509137"/>
            <a:ext cx="954447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6600" b="1" dirty="0">
                <a:solidFill>
                  <a:srgbClr val="860000"/>
                </a:solidFill>
                <a:sym typeface="Wingdings" panose="05000000000000000000" pitchFamily="2" charset="2"/>
              </a:rPr>
              <a:t>Evolution</a:t>
            </a: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68991E99-5B56-43CE-88E6-94B3511B2446}"/>
                  </a:ext>
                </a:extLst>
              </p:cNvPr>
              <p:cNvSpPr/>
              <p:nvPr/>
            </p:nvSpPr>
            <p:spPr>
              <a:xfrm>
                <a:off x="781050" y="1458759"/>
                <a:ext cx="7667805" cy="923330"/>
              </a:xfrm>
              <a:prstGeom prst="rect">
                <a:avLst/>
              </a:prstGeom>
            </p:spPr>
            <p:txBody>
              <a:bodyPr wrap="none">
                <a:spAutoFit/>
              </a:bodyPr>
              <a:lstStyle/>
              <a:p>
                <a:pPr>
                  <a:lnSpc>
                    <a:spcPct val="100000"/>
                  </a:lnSpc>
                </a:pPr>
                <a14:m>
                  <m:oMath xmlns:m="http://schemas.openxmlformats.org/officeDocument/2006/math">
                    <m:r>
                      <a:rPr lang="en-US" sz="5400" b="0" i="1" dirty="0">
                        <a:latin typeface="Cambria Math" panose="02040503050406030204" pitchFamily="18" charset="0"/>
                        <a:ea typeface="Cambria Math" panose="02040503050406030204" pitchFamily="18" charset="0"/>
                        <a:sym typeface="Wingdings" panose="05000000000000000000" pitchFamily="2" charset="2"/>
                      </a:rPr>
                      <m:t>→</m:t>
                    </m:r>
                  </m:oMath>
                </a14:m>
                <a:r>
                  <a:rPr lang="en-US" sz="5400" dirty="0">
                    <a:solidFill>
                      <a:srgbClr val="005C2A"/>
                    </a:solidFill>
                  </a:rPr>
                  <a:t> </a:t>
                </a:r>
                <a:r>
                  <a:rPr lang="en-US" sz="5400" dirty="0"/>
                  <a:t>Dynamic </a:t>
                </a:r>
                <a:r>
                  <a:rPr lang="en-US" sz="5400" dirty="0" err="1"/>
                  <a:t>Datastructures</a:t>
                </a:r>
                <a:endParaRPr lang="en-US" sz="5400" dirty="0"/>
              </a:p>
            </p:txBody>
          </p:sp>
        </mc:Choice>
        <mc:Fallback xmlns="">
          <p:sp>
            <p:nvSpPr>
              <p:cNvPr id="13" name="Rectangle 12">
                <a:extLst>
                  <a:ext uri="{FF2B5EF4-FFF2-40B4-BE49-F238E27FC236}">
                    <a16:creationId xmlns:a16="http://schemas.microsoft.com/office/drawing/2014/main" id="{68991E99-5B56-43CE-88E6-94B3511B2446}"/>
                  </a:ext>
                </a:extLst>
              </p:cNvPr>
              <p:cNvSpPr>
                <a:spLocks noRot="1" noChangeAspect="1" noMove="1" noResize="1" noEditPoints="1" noAdjustHandles="1" noChangeArrowheads="1" noChangeShapeType="1" noTextEdit="1"/>
              </p:cNvSpPr>
              <p:nvPr/>
            </p:nvSpPr>
            <p:spPr>
              <a:xfrm>
                <a:off x="781050" y="1458759"/>
                <a:ext cx="7667805" cy="923330"/>
              </a:xfrm>
              <a:prstGeom prst="rect">
                <a:avLst/>
              </a:prstGeom>
              <a:blipFill>
                <a:blip r:embed="rId7"/>
                <a:stretch>
                  <a:fillRect t="-17763" r="-3498" b="-39474"/>
                </a:stretch>
              </a:blipFill>
            </p:spPr>
            <p:txBody>
              <a:bodyPr/>
              <a:lstStyle/>
              <a:p>
                <a:r>
                  <a:rPr lang="en-US">
                    <a:noFill/>
                  </a:rPr>
                  <a:t> </a:t>
                </a:r>
              </a:p>
            </p:txBody>
          </p:sp>
        </mc:Fallback>
      </mc:AlternateContent>
    </p:spTree>
    <p:extLst>
      <p:ext uri="{BB962C8B-B14F-4D97-AF65-F5344CB8AC3E}">
        <p14:creationId xmlns:p14="http://schemas.microsoft.com/office/powerpoint/2010/main" val="1276714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6" name="Picture 6" descr="Image result for rosetta stone">
            <a:extLst>
              <a:ext uri="{FF2B5EF4-FFF2-40B4-BE49-F238E27FC236}">
                <a16:creationId xmlns:a16="http://schemas.microsoft.com/office/drawing/2014/main" id="{AB447253-E80D-4CB6-A1D2-90AF4E4476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575" r="25000" b="41873"/>
          <a:stretch/>
        </p:blipFill>
        <p:spPr bwMode="auto">
          <a:xfrm>
            <a:off x="3287730" y="2561653"/>
            <a:ext cx="5856269" cy="429634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F378011-BBE3-4F4B-B7DE-F5BF49DDF0FE}"/>
              </a:ext>
            </a:extLst>
          </p:cNvPr>
          <p:cNvSpPr/>
          <p:nvPr/>
        </p:nvSpPr>
        <p:spPr>
          <a:xfrm>
            <a:off x="5532633" y="6611779"/>
            <a:ext cx="4572000" cy="246221"/>
          </a:xfrm>
          <a:prstGeom prst="rect">
            <a:avLst/>
          </a:prstGeom>
        </p:spPr>
        <p:txBody>
          <a:bodyPr>
            <a:spAutoFit/>
          </a:bodyPr>
          <a:lstStyle/>
          <a:p>
            <a:r>
              <a:rPr lang="en-US" sz="1000" dirty="0">
                <a:solidFill>
                  <a:schemeClr val="bg1">
                    <a:lumMod val="85000"/>
                  </a:schemeClr>
                </a:solidFill>
              </a:rPr>
              <a:t>https://c2.staticflickr.com/4/3265/3126016983_6a7ed497db_b.jpg</a:t>
            </a:r>
          </a:p>
        </p:txBody>
      </p:sp>
      <p:sp>
        <p:nvSpPr>
          <p:cNvPr id="14" name="Title 1">
            <a:extLst>
              <a:ext uri="{FF2B5EF4-FFF2-40B4-BE49-F238E27FC236}">
                <a16:creationId xmlns:a16="http://schemas.microsoft.com/office/drawing/2014/main" id="{C9C8D04D-420B-494B-A34E-E204F166F836}"/>
              </a:ext>
            </a:extLst>
          </p:cNvPr>
          <p:cNvSpPr txBox="1">
            <a:spLocks/>
          </p:cNvSpPr>
          <p:nvPr/>
        </p:nvSpPr>
        <p:spPr>
          <a:xfrm>
            <a:off x="781050" y="509137"/>
            <a:ext cx="954447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6600" b="1" dirty="0">
                <a:solidFill>
                  <a:srgbClr val="860000"/>
                </a:solidFill>
                <a:sym typeface="Wingdings" panose="05000000000000000000" pitchFamily="2" charset="2"/>
              </a:rPr>
              <a:t>Vocabulary</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0498FF69-120D-4973-9F4E-6964C915A546}"/>
                  </a:ext>
                </a:extLst>
              </p:cNvPr>
              <p:cNvSpPr/>
              <p:nvPr/>
            </p:nvSpPr>
            <p:spPr>
              <a:xfrm>
                <a:off x="781050" y="1458759"/>
                <a:ext cx="5136984" cy="923330"/>
              </a:xfrm>
              <a:prstGeom prst="rect">
                <a:avLst/>
              </a:prstGeom>
            </p:spPr>
            <p:txBody>
              <a:bodyPr wrap="none">
                <a:spAutoFit/>
              </a:bodyPr>
              <a:lstStyle/>
              <a:p>
                <a:pPr>
                  <a:lnSpc>
                    <a:spcPct val="100000"/>
                  </a:lnSpc>
                </a:pPr>
                <a14:m>
                  <m:oMath xmlns:m="http://schemas.openxmlformats.org/officeDocument/2006/math">
                    <m:r>
                      <a:rPr lang="en-US" sz="5400" b="0" i="1" dirty="0">
                        <a:latin typeface="Cambria Math" panose="02040503050406030204" pitchFamily="18" charset="0"/>
                        <a:ea typeface="Cambria Math" panose="02040503050406030204" pitchFamily="18" charset="0"/>
                        <a:sym typeface="Wingdings" panose="05000000000000000000" pitchFamily="2" charset="2"/>
                      </a:rPr>
                      <m:t>→</m:t>
                    </m:r>
                  </m:oMath>
                </a14:m>
                <a:r>
                  <a:rPr lang="en-US" sz="5400" dirty="0">
                    <a:solidFill>
                      <a:srgbClr val="005C2A"/>
                    </a:solidFill>
                  </a:rPr>
                  <a:t> </a:t>
                </a:r>
                <a:r>
                  <a:rPr lang="en-US" sz="5400" dirty="0"/>
                  <a:t>Exploit Locality</a:t>
                </a:r>
              </a:p>
            </p:txBody>
          </p:sp>
        </mc:Choice>
        <mc:Fallback xmlns="">
          <p:sp>
            <p:nvSpPr>
              <p:cNvPr id="15" name="Rectangle 14">
                <a:extLst>
                  <a:ext uri="{FF2B5EF4-FFF2-40B4-BE49-F238E27FC236}">
                    <a16:creationId xmlns:a16="http://schemas.microsoft.com/office/drawing/2014/main" id="{0498FF69-120D-4973-9F4E-6964C915A546}"/>
                  </a:ext>
                </a:extLst>
              </p:cNvPr>
              <p:cNvSpPr>
                <a:spLocks noRot="1" noChangeAspect="1" noMove="1" noResize="1" noEditPoints="1" noAdjustHandles="1" noChangeArrowheads="1" noChangeShapeType="1" noTextEdit="1"/>
              </p:cNvSpPr>
              <p:nvPr/>
            </p:nvSpPr>
            <p:spPr>
              <a:xfrm>
                <a:off x="781050" y="1458759"/>
                <a:ext cx="5136984" cy="923330"/>
              </a:xfrm>
              <a:prstGeom prst="rect">
                <a:avLst/>
              </a:prstGeom>
              <a:blipFill>
                <a:blip r:embed="rId8"/>
                <a:stretch>
                  <a:fillRect t="-17763" r="-5575" b="-39474"/>
                </a:stretch>
              </a:blipFill>
            </p:spPr>
            <p:txBody>
              <a:bodyPr/>
              <a:lstStyle/>
              <a:p>
                <a:r>
                  <a:rPr lang="en-US">
                    <a:noFill/>
                  </a:rPr>
                  <a:t> </a:t>
                </a:r>
              </a:p>
            </p:txBody>
          </p:sp>
        </mc:Fallback>
      </mc:AlternateContent>
    </p:spTree>
    <p:extLst>
      <p:ext uri="{BB962C8B-B14F-4D97-AF65-F5344CB8AC3E}">
        <p14:creationId xmlns:p14="http://schemas.microsoft.com/office/powerpoint/2010/main" val="25526413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E7D3E3ED-8B48-4F4D-9B7A-B4C3D5393C8A}"/>
              </a:ext>
            </a:extLst>
          </p:cNvPr>
          <p:cNvGraphicFramePr>
            <a:graphicFrameLocks/>
          </p:cNvGraphicFramePr>
          <p:nvPr>
            <p:extLst>
              <p:ext uri="{D42A27DB-BD31-4B8C-83A1-F6EECF244321}">
                <p14:modId xmlns:p14="http://schemas.microsoft.com/office/powerpoint/2010/main" val="1663980886"/>
              </p:ext>
            </p:extLst>
          </p:nvPr>
        </p:nvGraphicFramePr>
        <p:xfrm>
          <a:off x="0" y="2445249"/>
          <a:ext cx="9144000" cy="4541178"/>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D525F556-6AE5-4A39-B9FC-54AE8821D7DB}"/>
              </a:ext>
            </a:extLst>
          </p:cNvPr>
          <p:cNvSpPr txBox="1"/>
          <p:nvPr/>
        </p:nvSpPr>
        <p:spPr>
          <a:xfrm>
            <a:off x="6472717" y="5157615"/>
            <a:ext cx="2321960" cy="461665"/>
          </a:xfrm>
          <a:prstGeom prst="rect">
            <a:avLst/>
          </a:prstGeom>
          <a:noFill/>
        </p:spPr>
        <p:txBody>
          <a:bodyPr wrap="square" rtlCol="0">
            <a:spAutoFit/>
          </a:bodyPr>
          <a:lstStyle/>
          <a:p>
            <a:r>
              <a:rPr lang="en-US" sz="2400" dirty="0"/>
              <a:t>True Baseline</a:t>
            </a:r>
          </a:p>
        </p:txBody>
      </p:sp>
      <p:sp>
        <p:nvSpPr>
          <p:cNvPr id="12" name="TextBox 11">
            <a:extLst>
              <a:ext uri="{FF2B5EF4-FFF2-40B4-BE49-F238E27FC236}">
                <a16:creationId xmlns:a16="http://schemas.microsoft.com/office/drawing/2014/main" id="{9C38A62E-AB77-4350-8803-B69F9DAC63AA}"/>
              </a:ext>
            </a:extLst>
          </p:cNvPr>
          <p:cNvSpPr txBox="1"/>
          <p:nvPr/>
        </p:nvSpPr>
        <p:spPr>
          <a:xfrm>
            <a:off x="6472716" y="4390675"/>
            <a:ext cx="2671281" cy="461665"/>
          </a:xfrm>
          <a:prstGeom prst="rect">
            <a:avLst/>
          </a:prstGeom>
          <a:noFill/>
        </p:spPr>
        <p:txBody>
          <a:bodyPr wrap="square" rtlCol="0">
            <a:spAutoFit/>
          </a:bodyPr>
          <a:lstStyle/>
          <a:p>
            <a:r>
              <a:rPr lang="en-US" sz="2400" dirty="0"/>
              <a:t>Closed Vocabulary</a:t>
            </a:r>
          </a:p>
        </p:txBody>
      </p:sp>
      <p:sp>
        <p:nvSpPr>
          <p:cNvPr id="17" name="Title 1">
            <a:extLst>
              <a:ext uri="{FF2B5EF4-FFF2-40B4-BE49-F238E27FC236}">
                <a16:creationId xmlns:a16="http://schemas.microsoft.com/office/drawing/2014/main" id="{B1FFA80C-8732-4BBB-B822-6AD80F2E3223}"/>
              </a:ext>
            </a:extLst>
          </p:cNvPr>
          <p:cNvSpPr txBox="1">
            <a:spLocks/>
          </p:cNvSpPr>
          <p:nvPr/>
        </p:nvSpPr>
        <p:spPr>
          <a:xfrm>
            <a:off x="781050" y="509137"/>
            <a:ext cx="954447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6600" b="1" dirty="0">
                <a:solidFill>
                  <a:srgbClr val="860000"/>
                </a:solidFill>
                <a:sym typeface="Wingdings" panose="05000000000000000000" pitchFamily="2" charset="2"/>
              </a:rPr>
              <a:t>Vocabulary</a:t>
            </a:r>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64BC29D2-1D4B-4E57-ABB5-F678757DDAB8}"/>
                  </a:ext>
                </a:extLst>
              </p:cNvPr>
              <p:cNvSpPr/>
              <p:nvPr/>
            </p:nvSpPr>
            <p:spPr>
              <a:xfrm>
                <a:off x="781050" y="1458759"/>
                <a:ext cx="5136984" cy="923330"/>
              </a:xfrm>
              <a:prstGeom prst="rect">
                <a:avLst/>
              </a:prstGeom>
            </p:spPr>
            <p:txBody>
              <a:bodyPr wrap="none">
                <a:spAutoFit/>
              </a:bodyPr>
              <a:lstStyle/>
              <a:p>
                <a:pPr>
                  <a:lnSpc>
                    <a:spcPct val="100000"/>
                  </a:lnSpc>
                </a:pPr>
                <a14:m>
                  <m:oMath xmlns:m="http://schemas.openxmlformats.org/officeDocument/2006/math">
                    <m:r>
                      <a:rPr lang="en-US" sz="5400" b="0" i="1" dirty="0">
                        <a:latin typeface="Cambria Math" panose="02040503050406030204" pitchFamily="18" charset="0"/>
                        <a:ea typeface="Cambria Math" panose="02040503050406030204" pitchFamily="18" charset="0"/>
                        <a:sym typeface="Wingdings" panose="05000000000000000000" pitchFamily="2" charset="2"/>
                      </a:rPr>
                      <m:t>→</m:t>
                    </m:r>
                  </m:oMath>
                </a14:m>
                <a:r>
                  <a:rPr lang="en-US" sz="5400" dirty="0">
                    <a:solidFill>
                      <a:srgbClr val="005C2A"/>
                    </a:solidFill>
                  </a:rPr>
                  <a:t> </a:t>
                </a:r>
                <a:r>
                  <a:rPr lang="en-US" sz="5400" dirty="0"/>
                  <a:t>Exploit Locality</a:t>
                </a:r>
              </a:p>
            </p:txBody>
          </p:sp>
        </mc:Choice>
        <mc:Fallback xmlns="">
          <p:sp>
            <p:nvSpPr>
              <p:cNvPr id="18" name="Rectangle 17">
                <a:extLst>
                  <a:ext uri="{FF2B5EF4-FFF2-40B4-BE49-F238E27FC236}">
                    <a16:creationId xmlns:a16="http://schemas.microsoft.com/office/drawing/2014/main" id="{64BC29D2-1D4B-4E57-ABB5-F678757DDAB8}"/>
                  </a:ext>
                </a:extLst>
              </p:cNvPr>
              <p:cNvSpPr>
                <a:spLocks noRot="1" noChangeAspect="1" noMove="1" noResize="1" noEditPoints="1" noAdjustHandles="1" noChangeArrowheads="1" noChangeShapeType="1" noTextEdit="1"/>
              </p:cNvSpPr>
              <p:nvPr/>
            </p:nvSpPr>
            <p:spPr>
              <a:xfrm>
                <a:off x="781050" y="1458759"/>
                <a:ext cx="5136984" cy="923330"/>
              </a:xfrm>
              <a:prstGeom prst="rect">
                <a:avLst/>
              </a:prstGeom>
              <a:blipFill>
                <a:blip r:embed="rId8"/>
                <a:stretch>
                  <a:fillRect t="-17763" r="-5575" b="-39474"/>
                </a:stretch>
              </a:blipFill>
            </p:spPr>
            <p:txBody>
              <a:bodyPr/>
              <a:lstStyle/>
              <a:p>
                <a:r>
                  <a:rPr lang="en-US">
                    <a:noFill/>
                  </a:rPr>
                  <a:t> </a:t>
                </a:r>
              </a:p>
            </p:txBody>
          </p:sp>
        </mc:Fallback>
      </mc:AlternateContent>
    </p:spTree>
    <p:extLst>
      <p:ext uri="{BB962C8B-B14F-4D97-AF65-F5344CB8AC3E}">
        <p14:creationId xmlns:p14="http://schemas.microsoft.com/office/powerpoint/2010/main" val="2333711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a:extLst>
              <a:ext uri="{FF2B5EF4-FFF2-40B4-BE49-F238E27FC236}">
                <a16:creationId xmlns:a16="http://schemas.microsoft.com/office/drawing/2014/main" id="{5EC4B18B-B568-466F-BDEC-0868C8F099F1}"/>
              </a:ext>
            </a:extLst>
          </p:cNvPr>
          <p:cNvGraphicFramePr>
            <a:graphicFrameLocks/>
          </p:cNvGraphicFramePr>
          <p:nvPr>
            <p:extLst>
              <p:ext uri="{D42A27DB-BD31-4B8C-83A1-F6EECF244321}">
                <p14:modId xmlns:p14="http://schemas.microsoft.com/office/powerpoint/2010/main" val="2314892419"/>
              </p:ext>
            </p:extLst>
          </p:nvPr>
        </p:nvGraphicFramePr>
        <p:xfrm>
          <a:off x="0" y="2445249"/>
          <a:ext cx="9144000" cy="4541178"/>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18E3ECB1-1FCC-4DB9-ADA9-51A6EBB525B1}"/>
              </a:ext>
            </a:extLst>
          </p:cNvPr>
          <p:cNvSpPr txBox="1"/>
          <p:nvPr/>
        </p:nvSpPr>
        <p:spPr>
          <a:xfrm>
            <a:off x="6472717" y="5157615"/>
            <a:ext cx="2321960" cy="461665"/>
          </a:xfrm>
          <a:prstGeom prst="rect">
            <a:avLst/>
          </a:prstGeom>
          <a:noFill/>
        </p:spPr>
        <p:txBody>
          <a:bodyPr wrap="square" rtlCol="0">
            <a:spAutoFit/>
          </a:bodyPr>
          <a:lstStyle/>
          <a:p>
            <a:r>
              <a:rPr lang="en-US" sz="2400" dirty="0"/>
              <a:t>True Baseline</a:t>
            </a:r>
          </a:p>
        </p:txBody>
      </p:sp>
      <p:sp>
        <p:nvSpPr>
          <p:cNvPr id="13" name="TextBox 12">
            <a:extLst>
              <a:ext uri="{FF2B5EF4-FFF2-40B4-BE49-F238E27FC236}">
                <a16:creationId xmlns:a16="http://schemas.microsoft.com/office/drawing/2014/main" id="{27D77985-9614-4FF2-8710-C2C7B5ACBB41}"/>
              </a:ext>
            </a:extLst>
          </p:cNvPr>
          <p:cNvSpPr txBox="1"/>
          <p:nvPr/>
        </p:nvSpPr>
        <p:spPr>
          <a:xfrm>
            <a:off x="6472716" y="4390675"/>
            <a:ext cx="2671281" cy="461665"/>
          </a:xfrm>
          <a:prstGeom prst="rect">
            <a:avLst/>
          </a:prstGeom>
          <a:noFill/>
        </p:spPr>
        <p:txBody>
          <a:bodyPr wrap="square" rtlCol="0">
            <a:spAutoFit/>
          </a:bodyPr>
          <a:lstStyle/>
          <a:p>
            <a:r>
              <a:rPr lang="en-US" sz="2400" dirty="0"/>
              <a:t>Closed Vocabulary</a:t>
            </a:r>
          </a:p>
        </p:txBody>
      </p:sp>
      <p:sp>
        <p:nvSpPr>
          <p:cNvPr id="14" name="TextBox 13">
            <a:extLst>
              <a:ext uri="{FF2B5EF4-FFF2-40B4-BE49-F238E27FC236}">
                <a16:creationId xmlns:a16="http://schemas.microsoft.com/office/drawing/2014/main" id="{9452E5D6-20D8-42FE-9FB6-46E9BCD40D2C}"/>
              </a:ext>
            </a:extLst>
          </p:cNvPr>
          <p:cNvSpPr txBox="1"/>
          <p:nvPr/>
        </p:nvSpPr>
        <p:spPr>
          <a:xfrm>
            <a:off x="6472713" y="3955534"/>
            <a:ext cx="2671281" cy="461665"/>
          </a:xfrm>
          <a:prstGeom prst="rect">
            <a:avLst/>
          </a:prstGeom>
          <a:noFill/>
        </p:spPr>
        <p:txBody>
          <a:bodyPr wrap="square" rtlCol="0">
            <a:spAutoFit/>
          </a:bodyPr>
          <a:lstStyle/>
          <a:p>
            <a:r>
              <a:rPr lang="en-US" sz="2400" dirty="0"/>
              <a:t>Cache Component</a:t>
            </a:r>
          </a:p>
        </p:txBody>
      </p:sp>
      <p:sp>
        <p:nvSpPr>
          <p:cNvPr id="18" name="Title 1">
            <a:extLst>
              <a:ext uri="{FF2B5EF4-FFF2-40B4-BE49-F238E27FC236}">
                <a16:creationId xmlns:a16="http://schemas.microsoft.com/office/drawing/2014/main" id="{3F8DBAE4-B64A-4550-9AF6-370CBA4E0632}"/>
              </a:ext>
            </a:extLst>
          </p:cNvPr>
          <p:cNvSpPr txBox="1">
            <a:spLocks/>
          </p:cNvSpPr>
          <p:nvPr/>
        </p:nvSpPr>
        <p:spPr>
          <a:xfrm>
            <a:off x="781050" y="509137"/>
            <a:ext cx="954447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6600" b="1" dirty="0">
                <a:solidFill>
                  <a:srgbClr val="860000"/>
                </a:solidFill>
                <a:sym typeface="Wingdings" panose="05000000000000000000" pitchFamily="2" charset="2"/>
              </a:rPr>
              <a:t>Vocabulary</a:t>
            </a:r>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0DC10283-3A90-4EB1-BEF8-FB521A6C1AD1}"/>
                  </a:ext>
                </a:extLst>
              </p:cNvPr>
              <p:cNvSpPr/>
              <p:nvPr/>
            </p:nvSpPr>
            <p:spPr>
              <a:xfrm>
                <a:off x="781050" y="1458759"/>
                <a:ext cx="5136984" cy="923330"/>
              </a:xfrm>
              <a:prstGeom prst="rect">
                <a:avLst/>
              </a:prstGeom>
            </p:spPr>
            <p:txBody>
              <a:bodyPr wrap="none">
                <a:spAutoFit/>
              </a:bodyPr>
              <a:lstStyle/>
              <a:p>
                <a:pPr>
                  <a:lnSpc>
                    <a:spcPct val="100000"/>
                  </a:lnSpc>
                </a:pPr>
                <a14:m>
                  <m:oMath xmlns:m="http://schemas.openxmlformats.org/officeDocument/2006/math">
                    <m:r>
                      <a:rPr lang="en-US" sz="5400" b="0" i="1" dirty="0">
                        <a:latin typeface="Cambria Math" panose="02040503050406030204" pitchFamily="18" charset="0"/>
                        <a:ea typeface="Cambria Math" panose="02040503050406030204" pitchFamily="18" charset="0"/>
                        <a:sym typeface="Wingdings" panose="05000000000000000000" pitchFamily="2" charset="2"/>
                      </a:rPr>
                      <m:t>→</m:t>
                    </m:r>
                  </m:oMath>
                </a14:m>
                <a:r>
                  <a:rPr lang="en-US" sz="5400" dirty="0">
                    <a:solidFill>
                      <a:srgbClr val="005C2A"/>
                    </a:solidFill>
                  </a:rPr>
                  <a:t> </a:t>
                </a:r>
                <a:r>
                  <a:rPr lang="en-US" sz="5400" dirty="0"/>
                  <a:t>Exploit Locality</a:t>
                </a:r>
              </a:p>
            </p:txBody>
          </p:sp>
        </mc:Choice>
        <mc:Fallback xmlns="">
          <p:sp>
            <p:nvSpPr>
              <p:cNvPr id="19" name="Rectangle 18">
                <a:extLst>
                  <a:ext uri="{FF2B5EF4-FFF2-40B4-BE49-F238E27FC236}">
                    <a16:creationId xmlns:a16="http://schemas.microsoft.com/office/drawing/2014/main" id="{0DC10283-3A90-4EB1-BEF8-FB521A6C1AD1}"/>
                  </a:ext>
                </a:extLst>
              </p:cNvPr>
              <p:cNvSpPr>
                <a:spLocks noRot="1" noChangeAspect="1" noMove="1" noResize="1" noEditPoints="1" noAdjustHandles="1" noChangeArrowheads="1" noChangeShapeType="1" noTextEdit="1"/>
              </p:cNvSpPr>
              <p:nvPr/>
            </p:nvSpPr>
            <p:spPr>
              <a:xfrm>
                <a:off x="781050" y="1458759"/>
                <a:ext cx="5136984" cy="923330"/>
              </a:xfrm>
              <a:prstGeom prst="rect">
                <a:avLst/>
              </a:prstGeom>
              <a:blipFill>
                <a:blip r:embed="rId7"/>
                <a:stretch>
                  <a:fillRect t="-17763" r="-5575" b="-39474"/>
                </a:stretch>
              </a:blipFill>
            </p:spPr>
            <p:txBody>
              <a:bodyPr/>
              <a:lstStyle/>
              <a:p>
                <a:r>
                  <a:rPr lang="en-US">
                    <a:noFill/>
                  </a:rPr>
                  <a:t> </a:t>
                </a:r>
              </a:p>
            </p:txBody>
          </p:sp>
        </mc:Fallback>
      </mc:AlternateContent>
    </p:spTree>
    <p:extLst>
      <p:ext uri="{BB962C8B-B14F-4D97-AF65-F5344CB8AC3E}">
        <p14:creationId xmlns:p14="http://schemas.microsoft.com/office/powerpoint/2010/main" val="11205182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C471F2D5-5017-4771-B792-AEA6B9134358}"/>
              </a:ext>
            </a:extLst>
          </p:cNvPr>
          <p:cNvGraphicFramePr>
            <a:graphicFrameLocks/>
          </p:cNvGraphicFramePr>
          <p:nvPr>
            <p:extLst>
              <p:ext uri="{D42A27DB-BD31-4B8C-83A1-F6EECF244321}">
                <p14:modId xmlns:p14="http://schemas.microsoft.com/office/powerpoint/2010/main" val="601885711"/>
              </p:ext>
            </p:extLst>
          </p:nvPr>
        </p:nvGraphicFramePr>
        <p:xfrm>
          <a:off x="0" y="2445249"/>
          <a:ext cx="9144000" cy="4541178"/>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535A7771-0D03-4B82-84C1-E5D58F230C0C}"/>
              </a:ext>
            </a:extLst>
          </p:cNvPr>
          <p:cNvSpPr txBox="1"/>
          <p:nvPr/>
        </p:nvSpPr>
        <p:spPr>
          <a:xfrm>
            <a:off x="6472717" y="5157615"/>
            <a:ext cx="2321960" cy="461665"/>
          </a:xfrm>
          <a:prstGeom prst="rect">
            <a:avLst/>
          </a:prstGeom>
          <a:noFill/>
        </p:spPr>
        <p:txBody>
          <a:bodyPr wrap="square" rtlCol="0">
            <a:spAutoFit/>
          </a:bodyPr>
          <a:lstStyle/>
          <a:p>
            <a:r>
              <a:rPr lang="en-US" sz="2400" dirty="0"/>
              <a:t>True Baseline</a:t>
            </a:r>
          </a:p>
        </p:txBody>
      </p:sp>
      <p:sp>
        <p:nvSpPr>
          <p:cNvPr id="7" name="TextBox 6">
            <a:extLst>
              <a:ext uri="{FF2B5EF4-FFF2-40B4-BE49-F238E27FC236}">
                <a16:creationId xmlns:a16="http://schemas.microsoft.com/office/drawing/2014/main" id="{B0C19DB5-6475-4983-A1E7-8A0F5C4FB528}"/>
              </a:ext>
            </a:extLst>
          </p:cNvPr>
          <p:cNvSpPr txBox="1"/>
          <p:nvPr/>
        </p:nvSpPr>
        <p:spPr>
          <a:xfrm>
            <a:off x="6472716" y="4390675"/>
            <a:ext cx="2671281" cy="461665"/>
          </a:xfrm>
          <a:prstGeom prst="rect">
            <a:avLst/>
          </a:prstGeom>
          <a:noFill/>
        </p:spPr>
        <p:txBody>
          <a:bodyPr wrap="square" rtlCol="0">
            <a:spAutoFit/>
          </a:bodyPr>
          <a:lstStyle/>
          <a:p>
            <a:r>
              <a:rPr lang="en-US" sz="2400" dirty="0"/>
              <a:t>Closed Vocabulary</a:t>
            </a:r>
          </a:p>
        </p:txBody>
      </p:sp>
      <p:sp>
        <p:nvSpPr>
          <p:cNvPr id="8" name="TextBox 7">
            <a:extLst>
              <a:ext uri="{FF2B5EF4-FFF2-40B4-BE49-F238E27FC236}">
                <a16:creationId xmlns:a16="http://schemas.microsoft.com/office/drawing/2014/main" id="{38677156-78FE-471A-AAD8-821A4C1870D0}"/>
              </a:ext>
            </a:extLst>
          </p:cNvPr>
          <p:cNvSpPr txBox="1"/>
          <p:nvPr/>
        </p:nvSpPr>
        <p:spPr>
          <a:xfrm>
            <a:off x="6472713" y="3955534"/>
            <a:ext cx="2671281" cy="461665"/>
          </a:xfrm>
          <a:prstGeom prst="rect">
            <a:avLst/>
          </a:prstGeom>
          <a:noFill/>
        </p:spPr>
        <p:txBody>
          <a:bodyPr wrap="square" rtlCol="0">
            <a:spAutoFit/>
          </a:bodyPr>
          <a:lstStyle/>
          <a:p>
            <a:r>
              <a:rPr lang="en-US" sz="2400" dirty="0"/>
              <a:t>Cache Component</a:t>
            </a:r>
          </a:p>
        </p:txBody>
      </p:sp>
      <p:sp>
        <p:nvSpPr>
          <p:cNvPr id="9" name="TextBox 8">
            <a:extLst>
              <a:ext uri="{FF2B5EF4-FFF2-40B4-BE49-F238E27FC236}">
                <a16:creationId xmlns:a16="http://schemas.microsoft.com/office/drawing/2014/main" id="{E5C6D464-6673-4FA3-AD2F-77A768DDF2D9}"/>
              </a:ext>
            </a:extLst>
          </p:cNvPr>
          <p:cNvSpPr txBox="1"/>
          <p:nvPr/>
        </p:nvSpPr>
        <p:spPr>
          <a:xfrm>
            <a:off x="6472712" y="2685753"/>
            <a:ext cx="2671281" cy="830997"/>
          </a:xfrm>
          <a:prstGeom prst="rect">
            <a:avLst/>
          </a:prstGeom>
          <a:noFill/>
        </p:spPr>
        <p:txBody>
          <a:bodyPr wrap="square" rtlCol="0">
            <a:spAutoFit/>
          </a:bodyPr>
          <a:lstStyle/>
          <a:p>
            <a:r>
              <a:rPr lang="en-US" sz="2400" dirty="0"/>
              <a:t>Closed Vocabulary Cache</a:t>
            </a:r>
          </a:p>
        </p:txBody>
      </p:sp>
      <p:sp>
        <p:nvSpPr>
          <p:cNvPr id="14" name="Title 1">
            <a:extLst>
              <a:ext uri="{FF2B5EF4-FFF2-40B4-BE49-F238E27FC236}">
                <a16:creationId xmlns:a16="http://schemas.microsoft.com/office/drawing/2014/main" id="{9A0B9D3D-B9AC-49FC-8911-4B48828EE507}"/>
              </a:ext>
            </a:extLst>
          </p:cNvPr>
          <p:cNvSpPr txBox="1">
            <a:spLocks/>
          </p:cNvSpPr>
          <p:nvPr/>
        </p:nvSpPr>
        <p:spPr>
          <a:xfrm>
            <a:off x="781050" y="509137"/>
            <a:ext cx="954447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6600" b="1" dirty="0">
                <a:solidFill>
                  <a:srgbClr val="860000"/>
                </a:solidFill>
                <a:sym typeface="Wingdings" panose="05000000000000000000" pitchFamily="2" charset="2"/>
              </a:rPr>
              <a:t>Vocabulary</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20C0FE87-C744-4056-B1A4-11326D859651}"/>
                  </a:ext>
                </a:extLst>
              </p:cNvPr>
              <p:cNvSpPr/>
              <p:nvPr/>
            </p:nvSpPr>
            <p:spPr>
              <a:xfrm>
                <a:off x="781050" y="1458759"/>
                <a:ext cx="5136984" cy="923330"/>
              </a:xfrm>
              <a:prstGeom prst="rect">
                <a:avLst/>
              </a:prstGeom>
            </p:spPr>
            <p:txBody>
              <a:bodyPr wrap="none">
                <a:spAutoFit/>
              </a:bodyPr>
              <a:lstStyle/>
              <a:p>
                <a:pPr>
                  <a:lnSpc>
                    <a:spcPct val="100000"/>
                  </a:lnSpc>
                </a:pPr>
                <a14:m>
                  <m:oMath xmlns:m="http://schemas.openxmlformats.org/officeDocument/2006/math">
                    <m:r>
                      <a:rPr lang="en-US" sz="5400" b="0" i="1" dirty="0">
                        <a:latin typeface="Cambria Math" panose="02040503050406030204" pitchFamily="18" charset="0"/>
                        <a:ea typeface="Cambria Math" panose="02040503050406030204" pitchFamily="18" charset="0"/>
                        <a:sym typeface="Wingdings" panose="05000000000000000000" pitchFamily="2" charset="2"/>
                      </a:rPr>
                      <m:t>→</m:t>
                    </m:r>
                  </m:oMath>
                </a14:m>
                <a:r>
                  <a:rPr lang="en-US" sz="5400" dirty="0">
                    <a:solidFill>
                      <a:srgbClr val="005C2A"/>
                    </a:solidFill>
                  </a:rPr>
                  <a:t> </a:t>
                </a:r>
                <a:r>
                  <a:rPr lang="en-US" sz="5400" dirty="0"/>
                  <a:t>Exploit Locality</a:t>
                </a:r>
              </a:p>
            </p:txBody>
          </p:sp>
        </mc:Choice>
        <mc:Fallback xmlns="">
          <p:sp>
            <p:nvSpPr>
              <p:cNvPr id="15" name="Rectangle 14">
                <a:extLst>
                  <a:ext uri="{FF2B5EF4-FFF2-40B4-BE49-F238E27FC236}">
                    <a16:creationId xmlns:a16="http://schemas.microsoft.com/office/drawing/2014/main" id="{20C0FE87-C744-4056-B1A4-11326D859651}"/>
                  </a:ext>
                </a:extLst>
              </p:cNvPr>
              <p:cNvSpPr>
                <a:spLocks noRot="1" noChangeAspect="1" noMove="1" noResize="1" noEditPoints="1" noAdjustHandles="1" noChangeArrowheads="1" noChangeShapeType="1" noTextEdit="1"/>
              </p:cNvSpPr>
              <p:nvPr/>
            </p:nvSpPr>
            <p:spPr>
              <a:xfrm>
                <a:off x="781050" y="1458759"/>
                <a:ext cx="5136984" cy="923330"/>
              </a:xfrm>
              <a:prstGeom prst="rect">
                <a:avLst/>
              </a:prstGeom>
              <a:blipFill>
                <a:blip r:embed="rId7"/>
                <a:stretch>
                  <a:fillRect t="-17763" r="-5575" b="-39474"/>
                </a:stretch>
              </a:blipFill>
            </p:spPr>
            <p:txBody>
              <a:bodyPr/>
              <a:lstStyle/>
              <a:p>
                <a:r>
                  <a:rPr lang="en-US">
                    <a:noFill/>
                  </a:rPr>
                  <a:t> </a:t>
                </a:r>
              </a:p>
            </p:txBody>
          </p:sp>
        </mc:Fallback>
      </mc:AlternateContent>
    </p:spTree>
    <p:extLst>
      <p:ext uri="{BB962C8B-B14F-4D97-AF65-F5344CB8AC3E}">
        <p14:creationId xmlns:p14="http://schemas.microsoft.com/office/powerpoint/2010/main" val="33367094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62F90AFE-1EAD-4E68-ACC0-FA879AF34628}"/>
              </a:ext>
            </a:extLst>
          </p:cNvPr>
          <p:cNvGraphicFramePr>
            <a:graphicFrameLocks noGrp="1"/>
          </p:cNvGraphicFramePr>
          <p:nvPr>
            <p:extLst>
              <p:ext uri="{D42A27DB-BD31-4B8C-83A1-F6EECF244321}">
                <p14:modId xmlns:p14="http://schemas.microsoft.com/office/powerpoint/2010/main" val="3183191187"/>
              </p:ext>
            </p:extLst>
          </p:nvPr>
        </p:nvGraphicFramePr>
        <p:xfrm>
          <a:off x="155990" y="2759296"/>
          <a:ext cx="5361234" cy="2499360"/>
        </p:xfrm>
        <a:graphic>
          <a:graphicData uri="http://schemas.openxmlformats.org/drawingml/2006/table">
            <a:tbl>
              <a:tblPr firstRow="1" bandRow="1">
                <a:tableStyleId>{5C22544A-7EE6-4342-B048-85BDC9FD1C3A}</a:tableStyleId>
              </a:tblPr>
              <a:tblGrid>
                <a:gridCol w="2896506">
                  <a:extLst>
                    <a:ext uri="{9D8B030D-6E8A-4147-A177-3AD203B41FA5}">
                      <a16:colId xmlns:a16="http://schemas.microsoft.com/office/drawing/2014/main" val="2243269775"/>
                    </a:ext>
                  </a:extLst>
                </a:gridCol>
                <a:gridCol w="1379580">
                  <a:extLst>
                    <a:ext uri="{9D8B030D-6E8A-4147-A177-3AD203B41FA5}">
                      <a16:colId xmlns:a16="http://schemas.microsoft.com/office/drawing/2014/main" val="1505896197"/>
                    </a:ext>
                  </a:extLst>
                </a:gridCol>
                <a:gridCol w="1085148">
                  <a:extLst>
                    <a:ext uri="{9D8B030D-6E8A-4147-A177-3AD203B41FA5}">
                      <a16:colId xmlns:a16="http://schemas.microsoft.com/office/drawing/2014/main" val="2069319180"/>
                    </a:ext>
                  </a:extLst>
                </a:gridCol>
              </a:tblGrid>
              <a:tr h="0">
                <a:tc>
                  <a:txBody>
                    <a:bodyPr/>
                    <a:lstStyle/>
                    <a:p>
                      <a:r>
                        <a:rPr lang="en-US" sz="2800" dirty="0"/>
                        <a:t>Model</a:t>
                      </a:r>
                    </a:p>
                  </a:txBody>
                  <a:tcPr/>
                </a:tc>
                <a:tc>
                  <a:txBody>
                    <a:bodyPr/>
                    <a:lstStyle/>
                    <a:p>
                      <a:r>
                        <a:rPr lang="en-US" sz="2800" dirty="0"/>
                        <a:t>Entropy (bits)</a:t>
                      </a:r>
                    </a:p>
                  </a:txBody>
                  <a:tcPr/>
                </a:tc>
                <a:tc>
                  <a:txBody>
                    <a:bodyPr/>
                    <a:lstStyle/>
                    <a:p>
                      <a:r>
                        <a:rPr lang="en-US" sz="2800" dirty="0"/>
                        <a:t>MRR (%)</a:t>
                      </a:r>
                    </a:p>
                  </a:txBody>
                  <a:tcPr/>
                </a:tc>
                <a:extLst>
                  <a:ext uri="{0D108BD9-81ED-4DB2-BD59-A6C34878D82A}">
                    <a16:rowId xmlns:a16="http://schemas.microsoft.com/office/drawing/2014/main" val="1113067988"/>
                  </a:ext>
                </a:extLst>
              </a:tr>
              <a:tr h="185420">
                <a:tc>
                  <a:txBody>
                    <a:bodyPr/>
                    <a:lstStyle/>
                    <a:p>
                      <a:r>
                        <a:rPr lang="en-US" sz="2800" dirty="0"/>
                        <a:t>Dynamic LSTM</a:t>
                      </a:r>
                    </a:p>
                  </a:txBody>
                  <a:tcPr/>
                </a:tc>
                <a:tc>
                  <a:txBody>
                    <a:bodyPr/>
                    <a:lstStyle/>
                    <a:p>
                      <a:r>
                        <a:rPr lang="en-US" sz="2800" dirty="0"/>
                        <a:t>1.84</a:t>
                      </a:r>
                    </a:p>
                  </a:txBody>
                  <a:tcPr/>
                </a:tc>
                <a:tc>
                  <a:txBody>
                    <a:bodyPr/>
                    <a:lstStyle/>
                    <a:p>
                      <a:r>
                        <a:rPr lang="en-US" sz="2800" dirty="0"/>
                        <a:t>82.0%</a:t>
                      </a:r>
                    </a:p>
                  </a:txBody>
                  <a:tcPr/>
                </a:tc>
                <a:extLst>
                  <a:ext uri="{0D108BD9-81ED-4DB2-BD59-A6C34878D82A}">
                    <a16:rowId xmlns:a16="http://schemas.microsoft.com/office/drawing/2014/main" val="335194517"/>
                  </a:ext>
                </a:extLst>
              </a:tr>
              <a:tr h="185420">
                <a:tc>
                  <a:txBody>
                    <a:bodyPr/>
                    <a:lstStyle/>
                    <a:p>
                      <a:r>
                        <a:rPr lang="en-US" sz="2800" dirty="0"/>
                        <a:t>Nested Cache</a:t>
                      </a:r>
                    </a:p>
                  </a:txBody>
                  <a:tcPr/>
                </a:tc>
                <a:tc>
                  <a:txBody>
                    <a:bodyPr/>
                    <a:lstStyle/>
                    <a:p>
                      <a:r>
                        <a:rPr lang="en-US" sz="2800" dirty="0"/>
                        <a:t>1.41</a:t>
                      </a:r>
                    </a:p>
                  </a:txBody>
                  <a:tcPr/>
                </a:tc>
                <a:tc>
                  <a:txBody>
                    <a:bodyPr/>
                    <a:lstStyle/>
                    <a:p>
                      <a:r>
                        <a:rPr lang="en-US" sz="2800" b="1" dirty="0"/>
                        <a:t>86.2%</a:t>
                      </a:r>
                    </a:p>
                  </a:txBody>
                  <a:tcPr/>
                </a:tc>
                <a:extLst>
                  <a:ext uri="{0D108BD9-81ED-4DB2-BD59-A6C34878D82A}">
                    <a16:rowId xmlns:a16="http://schemas.microsoft.com/office/drawing/2014/main" val="2121644325"/>
                  </a:ext>
                </a:extLst>
              </a:tr>
              <a:tr h="185420">
                <a:tc>
                  <a:txBody>
                    <a:bodyPr/>
                    <a:lstStyle/>
                    <a:p>
                      <a:r>
                        <a:rPr lang="en-US" sz="2800" dirty="0"/>
                        <a:t>Mix LSTM + Cache</a:t>
                      </a:r>
                    </a:p>
                  </a:txBody>
                  <a:tcPr/>
                </a:tc>
                <a:tc>
                  <a:txBody>
                    <a:bodyPr/>
                    <a:lstStyle/>
                    <a:p>
                      <a:r>
                        <a:rPr lang="en-US" sz="2800" b="1" dirty="0"/>
                        <a:t>1.17</a:t>
                      </a:r>
                    </a:p>
                  </a:txBody>
                  <a:tcPr/>
                </a:tc>
                <a:tc>
                  <a:txBody>
                    <a:bodyPr/>
                    <a:lstStyle/>
                    <a:p>
                      <a:r>
                        <a:rPr lang="en-US" sz="2800" dirty="0"/>
                        <a:t>84.8%</a:t>
                      </a:r>
                    </a:p>
                  </a:txBody>
                  <a:tcPr/>
                </a:tc>
                <a:extLst>
                  <a:ext uri="{0D108BD9-81ED-4DB2-BD59-A6C34878D82A}">
                    <a16:rowId xmlns:a16="http://schemas.microsoft.com/office/drawing/2014/main" val="1004875766"/>
                  </a:ext>
                </a:extLst>
              </a:tr>
            </a:tbl>
          </a:graphicData>
        </a:graphic>
      </p:graphicFrame>
      <p:graphicFrame>
        <p:nvGraphicFramePr>
          <p:cNvPr id="13" name="Table 12">
            <a:extLst>
              <a:ext uri="{FF2B5EF4-FFF2-40B4-BE49-F238E27FC236}">
                <a16:creationId xmlns:a16="http://schemas.microsoft.com/office/drawing/2014/main" id="{C4086DE5-B036-4616-880C-DE4D0FAB2924}"/>
              </a:ext>
            </a:extLst>
          </p:cNvPr>
          <p:cNvGraphicFramePr>
            <a:graphicFrameLocks noGrp="1"/>
          </p:cNvGraphicFramePr>
          <p:nvPr>
            <p:extLst>
              <p:ext uri="{D42A27DB-BD31-4B8C-83A1-F6EECF244321}">
                <p14:modId xmlns:p14="http://schemas.microsoft.com/office/powerpoint/2010/main" val="80619687"/>
              </p:ext>
            </p:extLst>
          </p:nvPr>
        </p:nvGraphicFramePr>
        <p:xfrm>
          <a:off x="6368317" y="2759296"/>
          <a:ext cx="2463817" cy="2499360"/>
        </p:xfrm>
        <a:graphic>
          <a:graphicData uri="http://schemas.openxmlformats.org/drawingml/2006/table">
            <a:tbl>
              <a:tblPr firstRow="1" bandRow="1">
                <a:tableStyleId>{5C22544A-7EE6-4342-B048-85BDC9FD1C3A}</a:tableStyleId>
              </a:tblPr>
              <a:tblGrid>
                <a:gridCol w="1368121">
                  <a:extLst>
                    <a:ext uri="{9D8B030D-6E8A-4147-A177-3AD203B41FA5}">
                      <a16:colId xmlns:a16="http://schemas.microsoft.com/office/drawing/2014/main" val="1505896197"/>
                    </a:ext>
                  </a:extLst>
                </a:gridCol>
                <a:gridCol w="1095696">
                  <a:extLst>
                    <a:ext uri="{9D8B030D-6E8A-4147-A177-3AD203B41FA5}">
                      <a16:colId xmlns:a16="http://schemas.microsoft.com/office/drawing/2014/main" val="2069319180"/>
                    </a:ext>
                  </a:extLst>
                </a:gridCol>
              </a:tblGrid>
              <a:tr h="0">
                <a:tc>
                  <a:txBody>
                    <a:bodyPr/>
                    <a:lstStyle/>
                    <a:p>
                      <a:r>
                        <a:rPr lang="en-US" sz="2800" dirty="0"/>
                        <a:t>Entropy (bits)</a:t>
                      </a:r>
                    </a:p>
                  </a:txBody>
                  <a:tcPr/>
                </a:tc>
                <a:tc>
                  <a:txBody>
                    <a:bodyPr/>
                    <a:lstStyle/>
                    <a:p>
                      <a:r>
                        <a:rPr lang="en-US" sz="2800" dirty="0"/>
                        <a:t>MRR (%)</a:t>
                      </a:r>
                    </a:p>
                  </a:txBody>
                  <a:tcPr/>
                </a:tc>
                <a:extLst>
                  <a:ext uri="{0D108BD9-81ED-4DB2-BD59-A6C34878D82A}">
                    <a16:rowId xmlns:a16="http://schemas.microsoft.com/office/drawing/2014/main" val="1113067988"/>
                  </a:ext>
                </a:extLst>
              </a:tr>
              <a:tr h="185420">
                <a:tc>
                  <a:txBody>
                    <a:bodyPr/>
                    <a:lstStyle/>
                    <a:p>
                      <a:endParaRPr lang="en-US" sz="2800" dirty="0"/>
                    </a:p>
                  </a:txBody>
                  <a:tcPr/>
                </a:tc>
                <a:tc>
                  <a:txBody>
                    <a:bodyPr/>
                    <a:lstStyle/>
                    <a:p>
                      <a:r>
                        <a:rPr lang="en-US" sz="2800" dirty="0"/>
                        <a:t>63.8%</a:t>
                      </a:r>
                    </a:p>
                  </a:txBody>
                  <a:tcPr/>
                </a:tc>
                <a:extLst>
                  <a:ext uri="{0D108BD9-81ED-4DB2-BD59-A6C34878D82A}">
                    <a16:rowId xmlns:a16="http://schemas.microsoft.com/office/drawing/2014/main" val="335194517"/>
                  </a:ext>
                </a:extLst>
              </a:tr>
              <a:tr h="185420">
                <a:tc>
                  <a:txBody>
                    <a:bodyPr/>
                    <a:lstStyle/>
                    <a:p>
                      <a:endParaRPr lang="en-US" sz="2800" dirty="0"/>
                    </a:p>
                  </a:txBody>
                  <a:tcPr/>
                </a:tc>
                <a:tc>
                  <a:txBody>
                    <a:bodyPr/>
                    <a:lstStyle/>
                    <a:p>
                      <a:r>
                        <a:rPr lang="en-US" sz="2800" b="1" dirty="0"/>
                        <a:t>81.8%</a:t>
                      </a:r>
                    </a:p>
                  </a:txBody>
                  <a:tcPr/>
                </a:tc>
                <a:extLst>
                  <a:ext uri="{0D108BD9-81ED-4DB2-BD59-A6C34878D82A}">
                    <a16:rowId xmlns:a16="http://schemas.microsoft.com/office/drawing/2014/main" val="2121644325"/>
                  </a:ext>
                </a:extLst>
              </a:tr>
              <a:tr h="185420">
                <a:tc>
                  <a:txBody>
                    <a:bodyPr/>
                    <a:lstStyle/>
                    <a:p>
                      <a:endParaRPr lang="en-US" sz="2800" b="1" dirty="0"/>
                    </a:p>
                  </a:txBody>
                  <a:tcPr/>
                </a:tc>
                <a:tc>
                  <a:txBody>
                    <a:bodyPr/>
                    <a:lstStyle/>
                    <a:p>
                      <a:r>
                        <a:rPr lang="en-US" sz="2800" dirty="0"/>
                        <a:t>77.2%</a:t>
                      </a:r>
                    </a:p>
                  </a:txBody>
                  <a:tcPr/>
                </a:tc>
                <a:extLst>
                  <a:ext uri="{0D108BD9-81ED-4DB2-BD59-A6C34878D82A}">
                    <a16:rowId xmlns:a16="http://schemas.microsoft.com/office/drawing/2014/main" val="1004875766"/>
                  </a:ext>
                </a:extLst>
              </a:tr>
            </a:tbl>
          </a:graphicData>
        </a:graphic>
      </p:graphicFrame>
      <p:sp>
        <p:nvSpPr>
          <p:cNvPr id="3" name="Arrow: Right 2">
            <a:extLst>
              <a:ext uri="{FF2B5EF4-FFF2-40B4-BE49-F238E27FC236}">
                <a16:creationId xmlns:a16="http://schemas.microsoft.com/office/drawing/2014/main" id="{DEAD2CE4-30CA-4F90-821A-12885F329130}"/>
              </a:ext>
            </a:extLst>
          </p:cNvPr>
          <p:cNvSpPr/>
          <p:nvPr/>
        </p:nvSpPr>
        <p:spPr>
          <a:xfrm>
            <a:off x="5588313" y="4008976"/>
            <a:ext cx="708915" cy="328773"/>
          </a:xfrm>
          <a:prstGeom prst="rightArrow">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2AD18953-77C5-40B6-AFC2-77CC6C2F260C}"/>
              </a:ext>
            </a:extLst>
          </p:cNvPr>
          <p:cNvSpPr txBox="1">
            <a:spLocks/>
          </p:cNvSpPr>
          <p:nvPr/>
        </p:nvSpPr>
        <p:spPr>
          <a:xfrm>
            <a:off x="781050" y="509137"/>
            <a:ext cx="954447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6600" b="1" dirty="0">
                <a:solidFill>
                  <a:srgbClr val="860000"/>
                </a:solidFill>
                <a:sym typeface="Wingdings" panose="05000000000000000000" pitchFamily="2" charset="2"/>
              </a:rPr>
              <a:t>Vocabulary</a:t>
            </a: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23616990-561C-43C7-B272-6D31F0F7574E}"/>
                  </a:ext>
                </a:extLst>
              </p:cNvPr>
              <p:cNvSpPr/>
              <p:nvPr/>
            </p:nvSpPr>
            <p:spPr>
              <a:xfrm>
                <a:off x="781050" y="1458759"/>
                <a:ext cx="5136984" cy="923330"/>
              </a:xfrm>
              <a:prstGeom prst="rect">
                <a:avLst/>
              </a:prstGeom>
            </p:spPr>
            <p:txBody>
              <a:bodyPr wrap="none">
                <a:spAutoFit/>
              </a:bodyPr>
              <a:lstStyle/>
              <a:p>
                <a:pPr>
                  <a:lnSpc>
                    <a:spcPct val="100000"/>
                  </a:lnSpc>
                </a:pPr>
                <a14:m>
                  <m:oMath xmlns:m="http://schemas.openxmlformats.org/officeDocument/2006/math">
                    <m:r>
                      <a:rPr lang="en-US" sz="5400" b="0" i="1" dirty="0">
                        <a:latin typeface="Cambria Math" panose="02040503050406030204" pitchFamily="18" charset="0"/>
                        <a:ea typeface="Cambria Math" panose="02040503050406030204" pitchFamily="18" charset="0"/>
                        <a:sym typeface="Wingdings" panose="05000000000000000000" pitchFamily="2" charset="2"/>
                      </a:rPr>
                      <m:t>→</m:t>
                    </m:r>
                  </m:oMath>
                </a14:m>
                <a:r>
                  <a:rPr lang="en-US" sz="5400" dirty="0">
                    <a:solidFill>
                      <a:srgbClr val="005C2A"/>
                    </a:solidFill>
                  </a:rPr>
                  <a:t> </a:t>
                </a:r>
                <a:r>
                  <a:rPr lang="en-US" sz="5400" dirty="0"/>
                  <a:t>Exploit Locality</a:t>
                </a:r>
              </a:p>
            </p:txBody>
          </p:sp>
        </mc:Choice>
        <mc:Fallback xmlns="">
          <p:sp>
            <p:nvSpPr>
              <p:cNvPr id="17" name="Rectangle 16">
                <a:extLst>
                  <a:ext uri="{FF2B5EF4-FFF2-40B4-BE49-F238E27FC236}">
                    <a16:creationId xmlns:a16="http://schemas.microsoft.com/office/drawing/2014/main" id="{23616990-561C-43C7-B272-6D31F0F7574E}"/>
                  </a:ext>
                </a:extLst>
              </p:cNvPr>
              <p:cNvSpPr>
                <a:spLocks noRot="1" noChangeAspect="1" noMove="1" noResize="1" noEditPoints="1" noAdjustHandles="1" noChangeArrowheads="1" noChangeShapeType="1" noTextEdit="1"/>
              </p:cNvSpPr>
              <p:nvPr/>
            </p:nvSpPr>
            <p:spPr>
              <a:xfrm>
                <a:off x="781050" y="1458759"/>
                <a:ext cx="5136984" cy="923330"/>
              </a:xfrm>
              <a:prstGeom prst="rect">
                <a:avLst/>
              </a:prstGeom>
              <a:blipFill>
                <a:blip r:embed="rId4"/>
                <a:stretch>
                  <a:fillRect t="-17763" r="-5575" b="-39474"/>
                </a:stretch>
              </a:blipFill>
            </p:spPr>
            <p:txBody>
              <a:bodyPr/>
              <a:lstStyle/>
              <a:p>
                <a:r>
                  <a:rPr lang="en-US">
                    <a:noFill/>
                  </a:rPr>
                  <a:t> </a:t>
                </a:r>
              </a:p>
            </p:txBody>
          </p:sp>
        </mc:Fallback>
      </mc:AlternateContent>
    </p:spTree>
    <p:extLst>
      <p:ext uri="{BB962C8B-B14F-4D97-AF65-F5344CB8AC3E}">
        <p14:creationId xmlns:p14="http://schemas.microsoft.com/office/powerpoint/2010/main" val="3699585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62F90AFE-1EAD-4E68-ACC0-FA879AF34628}"/>
              </a:ext>
            </a:extLst>
          </p:cNvPr>
          <p:cNvGraphicFramePr>
            <a:graphicFrameLocks noGrp="1"/>
          </p:cNvGraphicFramePr>
          <p:nvPr>
            <p:extLst/>
          </p:nvPr>
        </p:nvGraphicFramePr>
        <p:xfrm>
          <a:off x="155990" y="2759296"/>
          <a:ext cx="5361234" cy="2499360"/>
        </p:xfrm>
        <a:graphic>
          <a:graphicData uri="http://schemas.openxmlformats.org/drawingml/2006/table">
            <a:tbl>
              <a:tblPr firstRow="1" bandRow="1">
                <a:tableStyleId>{5C22544A-7EE6-4342-B048-85BDC9FD1C3A}</a:tableStyleId>
              </a:tblPr>
              <a:tblGrid>
                <a:gridCol w="2896506">
                  <a:extLst>
                    <a:ext uri="{9D8B030D-6E8A-4147-A177-3AD203B41FA5}">
                      <a16:colId xmlns:a16="http://schemas.microsoft.com/office/drawing/2014/main" val="2243269775"/>
                    </a:ext>
                  </a:extLst>
                </a:gridCol>
                <a:gridCol w="1379580">
                  <a:extLst>
                    <a:ext uri="{9D8B030D-6E8A-4147-A177-3AD203B41FA5}">
                      <a16:colId xmlns:a16="http://schemas.microsoft.com/office/drawing/2014/main" val="1505896197"/>
                    </a:ext>
                  </a:extLst>
                </a:gridCol>
                <a:gridCol w="1085148">
                  <a:extLst>
                    <a:ext uri="{9D8B030D-6E8A-4147-A177-3AD203B41FA5}">
                      <a16:colId xmlns:a16="http://schemas.microsoft.com/office/drawing/2014/main" val="2069319180"/>
                    </a:ext>
                  </a:extLst>
                </a:gridCol>
              </a:tblGrid>
              <a:tr h="0">
                <a:tc>
                  <a:txBody>
                    <a:bodyPr/>
                    <a:lstStyle/>
                    <a:p>
                      <a:r>
                        <a:rPr lang="en-US" sz="2800" dirty="0"/>
                        <a:t>Model</a:t>
                      </a:r>
                    </a:p>
                  </a:txBody>
                  <a:tcPr/>
                </a:tc>
                <a:tc>
                  <a:txBody>
                    <a:bodyPr/>
                    <a:lstStyle/>
                    <a:p>
                      <a:r>
                        <a:rPr lang="en-US" sz="2800" dirty="0"/>
                        <a:t>Entropy (bits)</a:t>
                      </a:r>
                    </a:p>
                  </a:txBody>
                  <a:tcPr/>
                </a:tc>
                <a:tc>
                  <a:txBody>
                    <a:bodyPr/>
                    <a:lstStyle/>
                    <a:p>
                      <a:r>
                        <a:rPr lang="en-US" sz="2800" dirty="0"/>
                        <a:t>MRR (%)</a:t>
                      </a:r>
                    </a:p>
                  </a:txBody>
                  <a:tcPr/>
                </a:tc>
                <a:extLst>
                  <a:ext uri="{0D108BD9-81ED-4DB2-BD59-A6C34878D82A}">
                    <a16:rowId xmlns:a16="http://schemas.microsoft.com/office/drawing/2014/main" val="1113067988"/>
                  </a:ext>
                </a:extLst>
              </a:tr>
              <a:tr h="185420">
                <a:tc>
                  <a:txBody>
                    <a:bodyPr/>
                    <a:lstStyle/>
                    <a:p>
                      <a:r>
                        <a:rPr lang="en-US" sz="2800" dirty="0"/>
                        <a:t>Dynamic LSTM</a:t>
                      </a:r>
                    </a:p>
                  </a:txBody>
                  <a:tcPr/>
                </a:tc>
                <a:tc>
                  <a:txBody>
                    <a:bodyPr/>
                    <a:lstStyle/>
                    <a:p>
                      <a:r>
                        <a:rPr lang="en-US" sz="2800" dirty="0"/>
                        <a:t>1.84</a:t>
                      </a:r>
                    </a:p>
                  </a:txBody>
                  <a:tcPr/>
                </a:tc>
                <a:tc>
                  <a:txBody>
                    <a:bodyPr/>
                    <a:lstStyle/>
                    <a:p>
                      <a:r>
                        <a:rPr lang="en-US" sz="2800" dirty="0"/>
                        <a:t>82.0%</a:t>
                      </a:r>
                    </a:p>
                  </a:txBody>
                  <a:tcPr/>
                </a:tc>
                <a:extLst>
                  <a:ext uri="{0D108BD9-81ED-4DB2-BD59-A6C34878D82A}">
                    <a16:rowId xmlns:a16="http://schemas.microsoft.com/office/drawing/2014/main" val="335194517"/>
                  </a:ext>
                </a:extLst>
              </a:tr>
              <a:tr h="185420">
                <a:tc>
                  <a:txBody>
                    <a:bodyPr/>
                    <a:lstStyle/>
                    <a:p>
                      <a:r>
                        <a:rPr lang="en-US" sz="2800" dirty="0"/>
                        <a:t>Nested Cache</a:t>
                      </a:r>
                    </a:p>
                  </a:txBody>
                  <a:tcPr/>
                </a:tc>
                <a:tc>
                  <a:txBody>
                    <a:bodyPr/>
                    <a:lstStyle/>
                    <a:p>
                      <a:r>
                        <a:rPr lang="en-US" sz="2800" dirty="0"/>
                        <a:t>1.41</a:t>
                      </a:r>
                    </a:p>
                  </a:txBody>
                  <a:tcPr/>
                </a:tc>
                <a:tc>
                  <a:txBody>
                    <a:bodyPr/>
                    <a:lstStyle/>
                    <a:p>
                      <a:r>
                        <a:rPr lang="en-US" sz="2800" b="1" dirty="0"/>
                        <a:t>86.2%</a:t>
                      </a:r>
                    </a:p>
                  </a:txBody>
                  <a:tcPr/>
                </a:tc>
                <a:extLst>
                  <a:ext uri="{0D108BD9-81ED-4DB2-BD59-A6C34878D82A}">
                    <a16:rowId xmlns:a16="http://schemas.microsoft.com/office/drawing/2014/main" val="2121644325"/>
                  </a:ext>
                </a:extLst>
              </a:tr>
              <a:tr h="185420">
                <a:tc>
                  <a:txBody>
                    <a:bodyPr/>
                    <a:lstStyle/>
                    <a:p>
                      <a:r>
                        <a:rPr lang="en-US" sz="2800" dirty="0"/>
                        <a:t>Mix LSTM + Cache</a:t>
                      </a:r>
                    </a:p>
                  </a:txBody>
                  <a:tcPr/>
                </a:tc>
                <a:tc>
                  <a:txBody>
                    <a:bodyPr/>
                    <a:lstStyle/>
                    <a:p>
                      <a:r>
                        <a:rPr lang="en-US" sz="2800" b="1" dirty="0"/>
                        <a:t>1.17</a:t>
                      </a:r>
                    </a:p>
                  </a:txBody>
                  <a:tcPr/>
                </a:tc>
                <a:tc>
                  <a:txBody>
                    <a:bodyPr/>
                    <a:lstStyle/>
                    <a:p>
                      <a:r>
                        <a:rPr lang="en-US" sz="2800" dirty="0"/>
                        <a:t>84.8%</a:t>
                      </a:r>
                    </a:p>
                  </a:txBody>
                  <a:tcPr/>
                </a:tc>
                <a:extLst>
                  <a:ext uri="{0D108BD9-81ED-4DB2-BD59-A6C34878D82A}">
                    <a16:rowId xmlns:a16="http://schemas.microsoft.com/office/drawing/2014/main" val="1004875766"/>
                  </a:ext>
                </a:extLst>
              </a:tr>
            </a:tbl>
          </a:graphicData>
        </a:graphic>
      </p:graphicFrame>
      <p:graphicFrame>
        <p:nvGraphicFramePr>
          <p:cNvPr id="13" name="Table 12">
            <a:extLst>
              <a:ext uri="{FF2B5EF4-FFF2-40B4-BE49-F238E27FC236}">
                <a16:creationId xmlns:a16="http://schemas.microsoft.com/office/drawing/2014/main" id="{C4086DE5-B036-4616-880C-DE4D0FAB2924}"/>
              </a:ext>
            </a:extLst>
          </p:cNvPr>
          <p:cNvGraphicFramePr>
            <a:graphicFrameLocks noGrp="1"/>
          </p:cNvGraphicFramePr>
          <p:nvPr>
            <p:extLst/>
          </p:nvPr>
        </p:nvGraphicFramePr>
        <p:xfrm>
          <a:off x="6368317" y="2759296"/>
          <a:ext cx="2463817" cy="2499360"/>
        </p:xfrm>
        <a:graphic>
          <a:graphicData uri="http://schemas.openxmlformats.org/drawingml/2006/table">
            <a:tbl>
              <a:tblPr firstRow="1" bandRow="1">
                <a:tableStyleId>{5C22544A-7EE6-4342-B048-85BDC9FD1C3A}</a:tableStyleId>
              </a:tblPr>
              <a:tblGrid>
                <a:gridCol w="1368121">
                  <a:extLst>
                    <a:ext uri="{9D8B030D-6E8A-4147-A177-3AD203B41FA5}">
                      <a16:colId xmlns:a16="http://schemas.microsoft.com/office/drawing/2014/main" val="1505896197"/>
                    </a:ext>
                  </a:extLst>
                </a:gridCol>
                <a:gridCol w="1095696">
                  <a:extLst>
                    <a:ext uri="{9D8B030D-6E8A-4147-A177-3AD203B41FA5}">
                      <a16:colId xmlns:a16="http://schemas.microsoft.com/office/drawing/2014/main" val="2069319180"/>
                    </a:ext>
                  </a:extLst>
                </a:gridCol>
              </a:tblGrid>
              <a:tr h="0">
                <a:tc>
                  <a:txBody>
                    <a:bodyPr/>
                    <a:lstStyle/>
                    <a:p>
                      <a:r>
                        <a:rPr lang="en-US" sz="2800" dirty="0"/>
                        <a:t>Entropy (bits)</a:t>
                      </a:r>
                    </a:p>
                  </a:txBody>
                  <a:tcPr/>
                </a:tc>
                <a:tc>
                  <a:txBody>
                    <a:bodyPr/>
                    <a:lstStyle/>
                    <a:p>
                      <a:r>
                        <a:rPr lang="en-US" sz="2800" dirty="0"/>
                        <a:t>MRR (%)</a:t>
                      </a:r>
                    </a:p>
                  </a:txBody>
                  <a:tcPr/>
                </a:tc>
                <a:extLst>
                  <a:ext uri="{0D108BD9-81ED-4DB2-BD59-A6C34878D82A}">
                    <a16:rowId xmlns:a16="http://schemas.microsoft.com/office/drawing/2014/main" val="1113067988"/>
                  </a:ext>
                </a:extLst>
              </a:tr>
              <a:tr h="185420">
                <a:tc>
                  <a:txBody>
                    <a:bodyPr/>
                    <a:lstStyle/>
                    <a:p>
                      <a:r>
                        <a:rPr lang="en-US" sz="2800" dirty="0"/>
                        <a:t>3.93</a:t>
                      </a:r>
                    </a:p>
                  </a:txBody>
                  <a:tcPr/>
                </a:tc>
                <a:tc>
                  <a:txBody>
                    <a:bodyPr/>
                    <a:lstStyle/>
                    <a:p>
                      <a:r>
                        <a:rPr lang="en-US" sz="2800" dirty="0"/>
                        <a:t>63.8%</a:t>
                      </a:r>
                    </a:p>
                  </a:txBody>
                  <a:tcPr/>
                </a:tc>
                <a:extLst>
                  <a:ext uri="{0D108BD9-81ED-4DB2-BD59-A6C34878D82A}">
                    <a16:rowId xmlns:a16="http://schemas.microsoft.com/office/drawing/2014/main" val="335194517"/>
                  </a:ext>
                </a:extLst>
              </a:tr>
              <a:tr h="185420">
                <a:tc>
                  <a:txBody>
                    <a:bodyPr/>
                    <a:lstStyle/>
                    <a:p>
                      <a:r>
                        <a:rPr lang="en-US" sz="2800" dirty="0"/>
                        <a:t>1.92</a:t>
                      </a:r>
                    </a:p>
                  </a:txBody>
                  <a:tcPr/>
                </a:tc>
                <a:tc>
                  <a:txBody>
                    <a:bodyPr/>
                    <a:lstStyle/>
                    <a:p>
                      <a:r>
                        <a:rPr lang="en-US" sz="2800" b="1" dirty="0"/>
                        <a:t>81.8%</a:t>
                      </a:r>
                    </a:p>
                  </a:txBody>
                  <a:tcPr/>
                </a:tc>
                <a:extLst>
                  <a:ext uri="{0D108BD9-81ED-4DB2-BD59-A6C34878D82A}">
                    <a16:rowId xmlns:a16="http://schemas.microsoft.com/office/drawing/2014/main" val="2121644325"/>
                  </a:ext>
                </a:extLst>
              </a:tr>
              <a:tr h="185420">
                <a:tc>
                  <a:txBody>
                    <a:bodyPr/>
                    <a:lstStyle/>
                    <a:p>
                      <a:r>
                        <a:rPr lang="en-US" sz="2800" b="1" dirty="0"/>
                        <a:t>1.25</a:t>
                      </a:r>
                    </a:p>
                  </a:txBody>
                  <a:tcPr/>
                </a:tc>
                <a:tc>
                  <a:txBody>
                    <a:bodyPr/>
                    <a:lstStyle/>
                    <a:p>
                      <a:r>
                        <a:rPr lang="en-US" sz="2800" dirty="0"/>
                        <a:t>77.2%</a:t>
                      </a:r>
                    </a:p>
                  </a:txBody>
                  <a:tcPr/>
                </a:tc>
                <a:extLst>
                  <a:ext uri="{0D108BD9-81ED-4DB2-BD59-A6C34878D82A}">
                    <a16:rowId xmlns:a16="http://schemas.microsoft.com/office/drawing/2014/main" val="1004875766"/>
                  </a:ext>
                </a:extLst>
              </a:tr>
            </a:tbl>
          </a:graphicData>
        </a:graphic>
      </p:graphicFrame>
      <p:sp>
        <p:nvSpPr>
          <p:cNvPr id="3" name="Arrow: Right 2">
            <a:extLst>
              <a:ext uri="{FF2B5EF4-FFF2-40B4-BE49-F238E27FC236}">
                <a16:creationId xmlns:a16="http://schemas.microsoft.com/office/drawing/2014/main" id="{DEAD2CE4-30CA-4F90-821A-12885F329130}"/>
              </a:ext>
            </a:extLst>
          </p:cNvPr>
          <p:cNvSpPr/>
          <p:nvPr/>
        </p:nvSpPr>
        <p:spPr>
          <a:xfrm>
            <a:off x="5588313" y="4008976"/>
            <a:ext cx="708915" cy="328773"/>
          </a:xfrm>
          <a:prstGeom prst="rightArrow">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2AD18953-77C5-40B6-AFC2-77CC6C2F260C}"/>
              </a:ext>
            </a:extLst>
          </p:cNvPr>
          <p:cNvSpPr txBox="1">
            <a:spLocks/>
          </p:cNvSpPr>
          <p:nvPr/>
        </p:nvSpPr>
        <p:spPr>
          <a:xfrm>
            <a:off x="781050" y="509137"/>
            <a:ext cx="954447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6600" b="1" dirty="0">
                <a:solidFill>
                  <a:srgbClr val="860000"/>
                </a:solidFill>
                <a:sym typeface="Wingdings" panose="05000000000000000000" pitchFamily="2" charset="2"/>
              </a:rPr>
              <a:t>Vocabulary</a:t>
            </a: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23616990-561C-43C7-B272-6D31F0F7574E}"/>
                  </a:ext>
                </a:extLst>
              </p:cNvPr>
              <p:cNvSpPr/>
              <p:nvPr/>
            </p:nvSpPr>
            <p:spPr>
              <a:xfrm>
                <a:off x="781050" y="1458759"/>
                <a:ext cx="5136984" cy="923330"/>
              </a:xfrm>
              <a:prstGeom prst="rect">
                <a:avLst/>
              </a:prstGeom>
            </p:spPr>
            <p:txBody>
              <a:bodyPr wrap="none">
                <a:spAutoFit/>
              </a:bodyPr>
              <a:lstStyle/>
              <a:p>
                <a:pPr>
                  <a:lnSpc>
                    <a:spcPct val="100000"/>
                  </a:lnSpc>
                </a:pPr>
                <a14:m>
                  <m:oMath xmlns:m="http://schemas.openxmlformats.org/officeDocument/2006/math">
                    <m:r>
                      <a:rPr lang="en-US" sz="5400" b="0" i="1" dirty="0">
                        <a:latin typeface="Cambria Math" panose="02040503050406030204" pitchFamily="18" charset="0"/>
                        <a:ea typeface="Cambria Math" panose="02040503050406030204" pitchFamily="18" charset="0"/>
                        <a:sym typeface="Wingdings" panose="05000000000000000000" pitchFamily="2" charset="2"/>
                      </a:rPr>
                      <m:t>→</m:t>
                    </m:r>
                  </m:oMath>
                </a14:m>
                <a:r>
                  <a:rPr lang="en-US" sz="5400" dirty="0">
                    <a:solidFill>
                      <a:srgbClr val="005C2A"/>
                    </a:solidFill>
                  </a:rPr>
                  <a:t> </a:t>
                </a:r>
                <a:r>
                  <a:rPr lang="en-US" sz="5400" dirty="0"/>
                  <a:t>Exploit Locality</a:t>
                </a:r>
              </a:p>
            </p:txBody>
          </p:sp>
        </mc:Choice>
        <mc:Fallback xmlns="">
          <p:sp>
            <p:nvSpPr>
              <p:cNvPr id="17" name="Rectangle 16">
                <a:extLst>
                  <a:ext uri="{FF2B5EF4-FFF2-40B4-BE49-F238E27FC236}">
                    <a16:creationId xmlns:a16="http://schemas.microsoft.com/office/drawing/2014/main" id="{23616990-561C-43C7-B272-6D31F0F7574E}"/>
                  </a:ext>
                </a:extLst>
              </p:cNvPr>
              <p:cNvSpPr>
                <a:spLocks noRot="1" noChangeAspect="1" noMove="1" noResize="1" noEditPoints="1" noAdjustHandles="1" noChangeArrowheads="1" noChangeShapeType="1" noTextEdit="1"/>
              </p:cNvSpPr>
              <p:nvPr/>
            </p:nvSpPr>
            <p:spPr>
              <a:xfrm>
                <a:off x="781050" y="1458759"/>
                <a:ext cx="5136984" cy="923330"/>
              </a:xfrm>
              <a:prstGeom prst="rect">
                <a:avLst/>
              </a:prstGeom>
              <a:blipFill>
                <a:blip r:embed="rId4"/>
                <a:stretch>
                  <a:fillRect t="-17763" r="-5575" b="-39474"/>
                </a:stretch>
              </a:blipFill>
            </p:spPr>
            <p:txBody>
              <a:bodyPr/>
              <a:lstStyle/>
              <a:p>
                <a:r>
                  <a:rPr lang="en-US">
                    <a:noFill/>
                  </a:rPr>
                  <a:t> </a:t>
                </a:r>
              </a:p>
            </p:txBody>
          </p:sp>
        </mc:Fallback>
      </mc:AlternateContent>
    </p:spTree>
    <p:extLst>
      <p:ext uri="{BB962C8B-B14F-4D97-AF65-F5344CB8AC3E}">
        <p14:creationId xmlns:p14="http://schemas.microsoft.com/office/powerpoint/2010/main" val="4150100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E4EC78F-20C3-4DF6-8E95-4F4D78D72F81}"/>
              </a:ext>
            </a:extLst>
          </p:cNvPr>
          <p:cNvSpPr txBox="1">
            <a:spLocks/>
          </p:cNvSpPr>
          <p:nvPr/>
        </p:nvSpPr>
        <p:spPr>
          <a:xfrm>
            <a:off x="781050" y="509137"/>
            <a:ext cx="954447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6600" b="1" dirty="0">
                <a:solidFill>
                  <a:schemeClr val="accent5"/>
                </a:solidFill>
                <a:sym typeface="Wingdings" panose="05000000000000000000" pitchFamily="2" charset="2"/>
              </a:rPr>
              <a:t>Where next?</a:t>
            </a:r>
          </a:p>
        </p:txBody>
      </p:sp>
      <p:sp>
        <p:nvSpPr>
          <p:cNvPr id="2" name="TextBox 1">
            <a:extLst>
              <a:ext uri="{FF2B5EF4-FFF2-40B4-BE49-F238E27FC236}">
                <a16:creationId xmlns:a16="http://schemas.microsoft.com/office/drawing/2014/main" id="{72596CAC-C521-4467-A244-8EC7A210B4CE}"/>
              </a:ext>
            </a:extLst>
          </p:cNvPr>
          <p:cNvSpPr txBox="1"/>
          <p:nvPr/>
        </p:nvSpPr>
        <p:spPr>
          <a:xfrm>
            <a:off x="781050" y="2219219"/>
            <a:ext cx="7674796" cy="3831818"/>
          </a:xfrm>
          <a:prstGeom prst="rect">
            <a:avLst/>
          </a:prstGeom>
          <a:noFill/>
        </p:spPr>
        <p:txBody>
          <a:bodyPr wrap="square" rtlCol="0">
            <a:spAutoFit/>
          </a:bodyPr>
          <a:lstStyle/>
          <a:p>
            <a:pPr>
              <a:lnSpc>
                <a:spcPct val="150000"/>
              </a:lnSpc>
            </a:pPr>
            <a:r>
              <a:rPr lang="en-US" sz="5400" dirty="0"/>
              <a:t>Exploit what we Know</a:t>
            </a:r>
          </a:p>
          <a:p>
            <a:pPr>
              <a:lnSpc>
                <a:spcPct val="150000"/>
              </a:lnSpc>
            </a:pPr>
            <a:r>
              <a:rPr lang="en-US" sz="5400" dirty="0"/>
              <a:t>Tailor DNN for Code</a:t>
            </a:r>
          </a:p>
          <a:p>
            <a:pPr>
              <a:lnSpc>
                <a:spcPct val="150000"/>
              </a:lnSpc>
            </a:pPr>
            <a:r>
              <a:rPr lang="en-US" sz="5400" dirty="0"/>
              <a:t>Explore Linguistics of Code</a:t>
            </a:r>
          </a:p>
        </p:txBody>
      </p:sp>
    </p:spTree>
    <p:extLst>
      <p:ext uri="{BB962C8B-B14F-4D97-AF65-F5344CB8AC3E}">
        <p14:creationId xmlns:p14="http://schemas.microsoft.com/office/powerpoint/2010/main" val="2604384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A9B2D99-1B7C-462E-B774-5BFD5FF3A2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2" name="Picture 1">
            <a:extLst>
              <a:ext uri="{FF2B5EF4-FFF2-40B4-BE49-F238E27FC236}">
                <a16:creationId xmlns:a16="http://schemas.microsoft.com/office/drawing/2014/main" id="{5CCF3EF9-B7BD-4EBE-BF09-EF99443EA1D7}"/>
              </a:ext>
            </a:extLst>
          </p:cNvPr>
          <p:cNvPicPr>
            <a:picLocks noChangeAspect="1"/>
          </p:cNvPicPr>
          <p:nvPr/>
        </p:nvPicPr>
        <p:blipFill rotWithShape="1">
          <a:blip r:embed="rId4"/>
          <a:srcRect l="24483" t="20728" r="27012" b="15517"/>
          <a:stretch/>
        </p:blipFill>
        <p:spPr>
          <a:xfrm rot="20663485">
            <a:off x="3625839" y="2445706"/>
            <a:ext cx="5685326" cy="4203369"/>
          </a:xfrm>
          <a:prstGeom prst="rect">
            <a:avLst/>
          </a:prstGeom>
          <a:ln w="12700">
            <a:solidFill>
              <a:schemeClr val="tx1"/>
            </a:solidFill>
          </a:ln>
        </p:spPr>
      </p:pic>
      <p:pic>
        <p:nvPicPr>
          <p:cNvPr id="3" name="Picture 2">
            <a:extLst>
              <a:ext uri="{FF2B5EF4-FFF2-40B4-BE49-F238E27FC236}">
                <a16:creationId xmlns:a16="http://schemas.microsoft.com/office/drawing/2014/main" id="{68EB6489-598C-41B8-BA77-39E9ABC82029}"/>
              </a:ext>
            </a:extLst>
          </p:cNvPr>
          <p:cNvPicPr>
            <a:picLocks noChangeAspect="1"/>
          </p:cNvPicPr>
          <p:nvPr/>
        </p:nvPicPr>
        <p:blipFill rotWithShape="1">
          <a:blip r:embed="rId5"/>
          <a:srcRect l="25287" t="12145" r="26322" b="34317"/>
          <a:stretch/>
        </p:blipFill>
        <p:spPr>
          <a:xfrm rot="20690357">
            <a:off x="4207004" y="3584455"/>
            <a:ext cx="6679242" cy="4156679"/>
          </a:xfrm>
          <a:prstGeom prst="rect">
            <a:avLst/>
          </a:prstGeom>
          <a:ln w="12700">
            <a:solidFill>
              <a:schemeClr val="tx1"/>
            </a:solidFill>
          </a:ln>
        </p:spPr>
      </p:pic>
    </p:spTree>
    <p:extLst>
      <p:ext uri="{BB962C8B-B14F-4D97-AF65-F5344CB8AC3E}">
        <p14:creationId xmlns:p14="http://schemas.microsoft.com/office/powerpoint/2010/main" val="768685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11CD4D68-7357-49F9-A82A-EBDEFD425A6F}"/>
              </a:ext>
            </a:extLst>
          </p:cNvPr>
          <p:cNvGrpSpPr/>
          <p:nvPr/>
        </p:nvGrpSpPr>
        <p:grpSpPr>
          <a:xfrm>
            <a:off x="0" y="-6293"/>
            <a:ext cx="9160788" cy="6870591"/>
            <a:chOff x="0" y="-6293"/>
            <a:chExt cx="9160788" cy="6870591"/>
          </a:xfrm>
        </p:grpSpPr>
        <p:pic>
          <p:nvPicPr>
            <p:cNvPr id="11" name="Picture 2" descr="Image result for nested">
              <a:extLst>
                <a:ext uri="{FF2B5EF4-FFF2-40B4-BE49-F238E27FC236}">
                  <a16:creationId xmlns:a16="http://schemas.microsoft.com/office/drawing/2014/main" id="{D16712F7-4817-4C32-BE18-8C278F3354C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0" y="-6293"/>
              <a:ext cx="9160788" cy="687059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A7EBABA9-E344-43CE-BB70-63F9D65E130C}"/>
                </a:ext>
              </a:extLst>
            </p:cNvPr>
            <p:cNvSpPr/>
            <p:nvPr/>
          </p:nvSpPr>
          <p:spPr>
            <a:xfrm>
              <a:off x="0" y="-6292"/>
              <a:ext cx="9160788" cy="6864292"/>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itle 1">
            <a:extLst>
              <a:ext uri="{FF2B5EF4-FFF2-40B4-BE49-F238E27FC236}">
                <a16:creationId xmlns:a16="http://schemas.microsoft.com/office/drawing/2014/main" id="{117E4E4E-87B0-47A4-BFB5-C8220553D45B}"/>
              </a:ext>
            </a:extLst>
          </p:cNvPr>
          <p:cNvSpPr txBox="1">
            <a:spLocks/>
          </p:cNvSpPr>
          <p:nvPr/>
        </p:nvSpPr>
        <p:spPr>
          <a:xfrm>
            <a:off x="781050" y="509137"/>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b="1" dirty="0"/>
              <a:t>Questions</a:t>
            </a:r>
          </a:p>
        </p:txBody>
      </p:sp>
      <p:sp>
        <p:nvSpPr>
          <p:cNvPr id="20" name="TextBox 19">
            <a:extLst>
              <a:ext uri="{FF2B5EF4-FFF2-40B4-BE49-F238E27FC236}">
                <a16:creationId xmlns:a16="http://schemas.microsoft.com/office/drawing/2014/main" id="{948169E2-412F-4FDD-88F9-47F201E2FF57}"/>
              </a:ext>
            </a:extLst>
          </p:cNvPr>
          <p:cNvSpPr txBox="1"/>
          <p:nvPr/>
        </p:nvSpPr>
        <p:spPr>
          <a:xfrm>
            <a:off x="1027416" y="1834700"/>
            <a:ext cx="7405848" cy="4339650"/>
          </a:xfrm>
          <a:prstGeom prst="rect">
            <a:avLst/>
          </a:prstGeom>
          <a:noFill/>
        </p:spPr>
        <p:txBody>
          <a:bodyPr wrap="square" rtlCol="0">
            <a:spAutoFit/>
          </a:bodyPr>
          <a:lstStyle/>
          <a:p>
            <a:pPr algn="r"/>
            <a:endParaRPr lang="en-US" sz="2400" dirty="0"/>
          </a:p>
          <a:p>
            <a:pPr algn="r"/>
            <a:endParaRPr lang="en-US" sz="2400" dirty="0"/>
          </a:p>
          <a:p>
            <a:pPr algn="r"/>
            <a:endParaRPr lang="en-US" sz="2400" dirty="0"/>
          </a:p>
          <a:p>
            <a:pPr algn="r"/>
            <a:endParaRPr lang="en-US" sz="2400" dirty="0"/>
          </a:p>
          <a:p>
            <a:pPr algn="r"/>
            <a:endParaRPr lang="en-US" dirty="0"/>
          </a:p>
          <a:p>
            <a:pPr algn="r"/>
            <a:r>
              <a:rPr lang="en-US" dirty="0"/>
              <a:t>This material is based upon work supported by the National Science Foundation under Grant No. 1414172</a:t>
            </a:r>
          </a:p>
          <a:p>
            <a:pPr algn="r"/>
            <a:endParaRPr lang="en-US" sz="2400" dirty="0"/>
          </a:p>
          <a:p>
            <a:pPr algn="r"/>
            <a:endParaRPr lang="en-US" sz="2400" dirty="0"/>
          </a:p>
          <a:p>
            <a:r>
              <a:rPr lang="en-US" sz="2400" u="sng" dirty="0">
                <a:hlinkClick r:id="rId5"/>
              </a:rPr>
              <a:t>www.github.com/SLP-Team/SLP-Core</a:t>
            </a:r>
            <a:endParaRPr lang="en-US" sz="2400" dirty="0"/>
          </a:p>
          <a:p>
            <a:r>
              <a:rPr lang="en-US" sz="2400" dirty="0"/>
              <a:t>vhellendoorn@ucdavis.edu</a:t>
            </a:r>
          </a:p>
          <a:p>
            <a:r>
              <a:rPr lang="en-US" sz="2400" dirty="0"/>
              <a:t>vhellendoorn.github.io</a:t>
            </a:r>
          </a:p>
        </p:txBody>
      </p:sp>
      <p:sp>
        <p:nvSpPr>
          <p:cNvPr id="21" name="Rectangle 20">
            <a:extLst>
              <a:ext uri="{FF2B5EF4-FFF2-40B4-BE49-F238E27FC236}">
                <a16:creationId xmlns:a16="http://schemas.microsoft.com/office/drawing/2014/main" id="{CA88AF02-F3C0-47DE-9072-D47AF01D1EB7}"/>
              </a:ext>
            </a:extLst>
          </p:cNvPr>
          <p:cNvSpPr/>
          <p:nvPr/>
        </p:nvSpPr>
        <p:spPr>
          <a:xfrm>
            <a:off x="4423025" y="6611779"/>
            <a:ext cx="6046342" cy="246221"/>
          </a:xfrm>
          <a:prstGeom prst="rect">
            <a:avLst/>
          </a:prstGeom>
        </p:spPr>
        <p:txBody>
          <a:bodyPr wrap="square">
            <a:spAutoFit/>
          </a:bodyPr>
          <a:lstStyle/>
          <a:p>
            <a:r>
              <a:rPr lang="en-US" sz="1000" dirty="0">
                <a:solidFill>
                  <a:schemeClr val="bg1">
                    <a:lumMod val="95000"/>
                  </a:schemeClr>
                </a:solidFill>
              </a:rPr>
              <a:t>https://cdn.pixabay.com/photo/2013/09/08/19/10/spiral-staircase-180536_960_720.jpg</a:t>
            </a:r>
          </a:p>
        </p:txBody>
      </p:sp>
      <p:pic>
        <p:nvPicPr>
          <p:cNvPr id="11266" name="Picture 2" descr="Image result for uc davis logo png">
            <a:extLst>
              <a:ext uri="{FF2B5EF4-FFF2-40B4-BE49-F238E27FC236}">
                <a16:creationId xmlns:a16="http://schemas.microsoft.com/office/drawing/2014/main" id="{44F99C51-509E-4EE1-8094-6C48514401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1904" y="2413574"/>
            <a:ext cx="2917861" cy="74668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Image result for nsf logo png">
            <a:extLst>
              <a:ext uri="{FF2B5EF4-FFF2-40B4-BE49-F238E27FC236}">
                <a16:creationId xmlns:a16="http://schemas.microsoft.com/office/drawing/2014/main" id="{5A85B2AF-9622-49B4-A04C-CEF07040BC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56530" y="1991580"/>
            <a:ext cx="1581150" cy="1590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3508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Image result for winds in upper atmosphere">
            <a:extLst>
              <a:ext uri="{FF2B5EF4-FFF2-40B4-BE49-F238E27FC236}">
                <a16:creationId xmlns:a16="http://schemas.microsoft.com/office/drawing/2014/main" id="{D3FC89FE-FCBA-4721-A420-F5E03692B613}"/>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l="333" t="9588" b="7236"/>
          <a:stretch/>
        </p:blipFill>
        <p:spPr bwMode="auto">
          <a:xfrm>
            <a:off x="-1"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E281D753-FCCD-45FB-9655-C30EA163D35E}"/>
              </a:ext>
            </a:extLst>
          </p:cNvPr>
          <p:cNvSpPr txBox="1">
            <a:spLocks/>
          </p:cNvSpPr>
          <p:nvPr/>
        </p:nvSpPr>
        <p:spPr>
          <a:xfrm>
            <a:off x="781050" y="509137"/>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b="1" dirty="0">
                <a:solidFill>
                  <a:schemeClr val="bg1"/>
                </a:solidFill>
              </a:rPr>
              <a:t>Language Models</a:t>
            </a:r>
          </a:p>
        </p:txBody>
      </p:sp>
      <p:sp>
        <p:nvSpPr>
          <p:cNvPr id="7" name="Rectangle 6">
            <a:extLst>
              <a:ext uri="{FF2B5EF4-FFF2-40B4-BE49-F238E27FC236}">
                <a16:creationId xmlns:a16="http://schemas.microsoft.com/office/drawing/2014/main" id="{6309D4C1-8BEA-400B-92A2-41E5DF73F9A1}"/>
              </a:ext>
            </a:extLst>
          </p:cNvPr>
          <p:cNvSpPr/>
          <p:nvPr/>
        </p:nvSpPr>
        <p:spPr>
          <a:xfrm>
            <a:off x="3231221" y="6611779"/>
            <a:ext cx="6941305" cy="246221"/>
          </a:xfrm>
          <a:prstGeom prst="rect">
            <a:avLst/>
          </a:prstGeom>
        </p:spPr>
        <p:txBody>
          <a:bodyPr wrap="square">
            <a:spAutoFit/>
          </a:bodyPr>
          <a:lstStyle/>
          <a:p>
            <a:r>
              <a:rPr lang="en-US" sz="1000" dirty="0">
                <a:solidFill>
                  <a:schemeClr val="bg1">
                    <a:lumMod val="75000"/>
                  </a:schemeClr>
                </a:solidFill>
              </a:rPr>
              <a:t>http://2.bp.blogspot.com/-BZM7IGRktNM/Ur88sExpo3I/AAAAAAAAB7g/saooI7InCCk/s1600/jetstreamwinds.GIF</a:t>
            </a:r>
          </a:p>
        </p:txBody>
      </p:sp>
    </p:spTree>
    <p:extLst>
      <p:ext uri="{BB962C8B-B14F-4D97-AF65-F5344CB8AC3E}">
        <p14:creationId xmlns:p14="http://schemas.microsoft.com/office/powerpoint/2010/main" val="2153791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Related image">
            <a:extLst>
              <a:ext uri="{FF2B5EF4-FFF2-40B4-BE49-F238E27FC236}">
                <a16:creationId xmlns:a16="http://schemas.microsoft.com/office/drawing/2014/main" id="{E19C5C88-A555-48EA-854C-D70BEC71F482}"/>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5495"/>
          <a:stretch/>
        </p:blipFill>
        <p:spPr bwMode="auto">
          <a:xfrm>
            <a:off x="3403481" y="143838"/>
            <a:ext cx="7019062" cy="671416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E281D753-FCCD-45FB-9655-C30EA163D35E}"/>
              </a:ext>
            </a:extLst>
          </p:cNvPr>
          <p:cNvSpPr txBox="1">
            <a:spLocks/>
          </p:cNvSpPr>
          <p:nvPr/>
        </p:nvSpPr>
        <p:spPr>
          <a:xfrm>
            <a:off x="781050" y="509137"/>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b="1" dirty="0"/>
              <a:t>Challenges</a:t>
            </a:r>
          </a:p>
        </p:txBody>
      </p:sp>
      <p:sp>
        <p:nvSpPr>
          <p:cNvPr id="2" name="Rectangle 1">
            <a:extLst>
              <a:ext uri="{FF2B5EF4-FFF2-40B4-BE49-F238E27FC236}">
                <a16:creationId xmlns:a16="http://schemas.microsoft.com/office/drawing/2014/main" id="{1AB68C80-8E84-4A4E-8002-F3848CDFC823}"/>
              </a:ext>
            </a:extLst>
          </p:cNvPr>
          <p:cNvSpPr/>
          <p:nvPr/>
        </p:nvSpPr>
        <p:spPr>
          <a:xfrm>
            <a:off x="4212403" y="6622451"/>
            <a:ext cx="5738117" cy="261610"/>
          </a:xfrm>
          <a:prstGeom prst="rect">
            <a:avLst/>
          </a:prstGeom>
        </p:spPr>
        <p:txBody>
          <a:bodyPr wrap="square">
            <a:spAutoFit/>
          </a:bodyPr>
          <a:lstStyle/>
          <a:p>
            <a:r>
              <a:rPr lang="en-US" sz="1100" dirty="0">
                <a:solidFill>
                  <a:schemeClr val="bg1">
                    <a:lumMod val="50000"/>
                  </a:schemeClr>
                </a:solidFill>
              </a:rPr>
              <a:t>http://freakonomics.com/wp-content/uploads/2011/04/new-apple-orange-small.jpg</a:t>
            </a:r>
          </a:p>
        </p:txBody>
      </p:sp>
      <p:sp>
        <p:nvSpPr>
          <p:cNvPr id="5" name="TextBox 4">
            <a:extLst>
              <a:ext uri="{FF2B5EF4-FFF2-40B4-BE49-F238E27FC236}">
                <a16:creationId xmlns:a16="http://schemas.microsoft.com/office/drawing/2014/main" id="{A50B9B8E-2087-4A4A-AA67-99794E4D005D}"/>
              </a:ext>
            </a:extLst>
          </p:cNvPr>
          <p:cNvSpPr txBox="1"/>
          <p:nvPr/>
        </p:nvSpPr>
        <p:spPr>
          <a:xfrm>
            <a:off x="781050" y="2069758"/>
            <a:ext cx="7417728" cy="2862322"/>
          </a:xfrm>
          <a:prstGeom prst="rect">
            <a:avLst/>
          </a:prstGeom>
          <a:noFill/>
        </p:spPr>
        <p:txBody>
          <a:bodyPr wrap="square" rtlCol="0">
            <a:spAutoFit/>
          </a:bodyPr>
          <a:lstStyle/>
          <a:p>
            <a:pPr>
              <a:lnSpc>
                <a:spcPct val="150000"/>
              </a:lnSpc>
            </a:pPr>
            <a:r>
              <a:rPr lang="en-US" sz="4000" b="1" dirty="0">
                <a:solidFill>
                  <a:srgbClr val="860000"/>
                </a:solidFill>
                <a:latin typeface="Courier New" panose="02070309020205020404" pitchFamily="49" charset="0"/>
                <a:cs typeface="Courier New" panose="02070309020205020404" pitchFamily="49" charset="0"/>
              </a:rPr>
              <a:t>-</a:t>
            </a:r>
            <a:r>
              <a:rPr lang="en-US" sz="4000" b="1" dirty="0">
                <a:solidFill>
                  <a:srgbClr val="860000"/>
                </a:solidFill>
              </a:rPr>
              <a:t> Vocabulary</a:t>
            </a:r>
            <a:endParaRPr lang="en-US" sz="4000" dirty="0">
              <a:solidFill>
                <a:srgbClr val="860000"/>
              </a:solidFill>
            </a:endParaRPr>
          </a:p>
          <a:p>
            <a:pPr>
              <a:lnSpc>
                <a:spcPct val="150000"/>
              </a:lnSpc>
            </a:pPr>
            <a:r>
              <a:rPr lang="en-US" sz="4000" b="1" dirty="0">
                <a:solidFill>
                  <a:srgbClr val="860000"/>
                </a:solidFill>
                <a:latin typeface="Courier New" panose="02070309020205020404" pitchFamily="49" charset="0"/>
                <a:cs typeface="Courier New" panose="02070309020205020404" pitchFamily="49" charset="0"/>
              </a:rPr>
              <a:t>-</a:t>
            </a:r>
            <a:r>
              <a:rPr lang="en-US" sz="4000" b="1" dirty="0">
                <a:solidFill>
                  <a:srgbClr val="860000"/>
                </a:solidFill>
              </a:rPr>
              <a:t> Evolution</a:t>
            </a:r>
          </a:p>
          <a:p>
            <a:pPr>
              <a:lnSpc>
                <a:spcPct val="150000"/>
              </a:lnSpc>
            </a:pPr>
            <a:r>
              <a:rPr lang="en-US" sz="4000" b="1" dirty="0">
                <a:solidFill>
                  <a:srgbClr val="005C2A"/>
                </a:solidFill>
                <a:latin typeface="Courier New" panose="02070309020205020404" pitchFamily="49" charset="0"/>
                <a:cs typeface="Courier New" panose="02070309020205020404" pitchFamily="49" charset="0"/>
              </a:rPr>
              <a:t>+</a:t>
            </a:r>
            <a:r>
              <a:rPr lang="en-US" sz="4000" b="1" dirty="0">
                <a:solidFill>
                  <a:srgbClr val="860000"/>
                </a:solidFill>
              </a:rPr>
              <a:t> </a:t>
            </a:r>
            <a:r>
              <a:rPr lang="en-US" sz="4000" b="1" dirty="0">
                <a:solidFill>
                  <a:srgbClr val="005C2A"/>
                </a:solidFill>
              </a:rPr>
              <a:t>Many Scopes</a:t>
            </a:r>
          </a:p>
        </p:txBody>
      </p:sp>
    </p:spTree>
    <p:extLst>
      <p:ext uri="{BB962C8B-B14F-4D97-AF65-F5344CB8AC3E}">
        <p14:creationId xmlns:p14="http://schemas.microsoft.com/office/powerpoint/2010/main" val="994007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Image result for nested">
            <a:extLst>
              <a:ext uri="{FF2B5EF4-FFF2-40B4-BE49-F238E27FC236}">
                <a16:creationId xmlns:a16="http://schemas.microsoft.com/office/drawing/2014/main" id="{EFB57626-7F24-46BC-BBCC-E9865E6087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FDCCA33-7D1C-4163-92E1-13146CD195EE}"/>
              </a:ext>
            </a:extLst>
          </p:cNvPr>
          <p:cNvSpPr/>
          <p:nvPr/>
        </p:nvSpPr>
        <p:spPr>
          <a:xfrm>
            <a:off x="4402477" y="6611779"/>
            <a:ext cx="6046342" cy="246221"/>
          </a:xfrm>
          <a:prstGeom prst="rect">
            <a:avLst/>
          </a:prstGeom>
        </p:spPr>
        <p:txBody>
          <a:bodyPr wrap="square">
            <a:spAutoFit/>
          </a:bodyPr>
          <a:lstStyle/>
          <a:p>
            <a:r>
              <a:rPr lang="en-US" sz="1000" dirty="0">
                <a:solidFill>
                  <a:schemeClr val="bg1">
                    <a:lumMod val="75000"/>
                  </a:schemeClr>
                </a:solidFill>
              </a:rPr>
              <a:t>https://cdn.pixabay.com/photo/2013/09/08/19/10/spiral-staircase-180536_960_720.jpg</a:t>
            </a:r>
          </a:p>
        </p:txBody>
      </p:sp>
    </p:spTree>
    <p:extLst>
      <p:ext uri="{BB962C8B-B14F-4D97-AF65-F5344CB8AC3E}">
        <p14:creationId xmlns:p14="http://schemas.microsoft.com/office/powerpoint/2010/main" val="1479580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11CD4D68-7357-49F9-A82A-EBDEFD425A6F}"/>
              </a:ext>
            </a:extLst>
          </p:cNvPr>
          <p:cNvGrpSpPr/>
          <p:nvPr/>
        </p:nvGrpSpPr>
        <p:grpSpPr>
          <a:xfrm>
            <a:off x="0" y="-6293"/>
            <a:ext cx="9160788" cy="6870591"/>
            <a:chOff x="0" y="-6293"/>
            <a:chExt cx="9160788" cy="6870591"/>
          </a:xfrm>
        </p:grpSpPr>
        <p:pic>
          <p:nvPicPr>
            <p:cNvPr id="11" name="Picture 2" descr="Image result for nested">
              <a:extLst>
                <a:ext uri="{FF2B5EF4-FFF2-40B4-BE49-F238E27FC236}">
                  <a16:creationId xmlns:a16="http://schemas.microsoft.com/office/drawing/2014/main" id="{D16712F7-4817-4C32-BE18-8C278F3354C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0" y="-6293"/>
              <a:ext cx="9160788" cy="687059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A7EBABA9-E344-43CE-BB70-63F9D65E130C}"/>
                </a:ext>
              </a:extLst>
            </p:cNvPr>
            <p:cNvSpPr/>
            <p:nvPr/>
          </p:nvSpPr>
          <p:spPr>
            <a:xfrm>
              <a:off x="0" y="-6292"/>
              <a:ext cx="9160788" cy="6864292"/>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itle 1">
            <a:extLst>
              <a:ext uri="{FF2B5EF4-FFF2-40B4-BE49-F238E27FC236}">
                <a16:creationId xmlns:a16="http://schemas.microsoft.com/office/drawing/2014/main" id="{117E4E4E-87B0-47A4-BFB5-C8220553D45B}"/>
              </a:ext>
            </a:extLst>
          </p:cNvPr>
          <p:cNvSpPr txBox="1">
            <a:spLocks/>
          </p:cNvSpPr>
          <p:nvPr/>
        </p:nvSpPr>
        <p:spPr>
          <a:xfrm>
            <a:off x="781050" y="509137"/>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b="1" dirty="0"/>
              <a:t>Structure</a:t>
            </a:r>
          </a:p>
        </p:txBody>
      </p:sp>
      <p:sp>
        <p:nvSpPr>
          <p:cNvPr id="20" name="TextBox 19">
            <a:extLst>
              <a:ext uri="{FF2B5EF4-FFF2-40B4-BE49-F238E27FC236}">
                <a16:creationId xmlns:a16="http://schemas.microsoft.com/office/drawing/2014/main" id="{948169E2-412F-4FDD-88F9-47F201E2FF57}"/>
              </a:ext>
            </a:extLst>
          </p:cNvPr>
          <p:cNvSpPr txBox="1"/>
          <p:nvPr/>
        </p:nvSpPr>
        <p:spPr>
          <a:xfrm>
            <a:off x="781050" y="1844974"/>
            <a:ext cx="8208838" cy="3831818"/>
          </a:xfrm>
          <a:prstGeom prst="rect">
            <a:avLst/>
          </a:prstGeom>
          <a:noFill/>
        </p:spPr>
        <p:txBody>
          <a:bodyPr wrap="square" rtlCol="0">
            <a:spAutoFit/>
          </a:bodyPr>
          <a:lstStyle/>
          <a:p>
            <a:pPr marL="685800" indent="-685800">
              <a:lnSpc>
                <a:spcPct val="150000"/>
              </a:lnSpc>
              <a:buFont typeface="Arial" panose="020B0604020202020204" pitchFamily="34" charset="0"/>
              <a:buChar char="•"/>
            </a:pPr>
            <a:r>
              <a:rPr lang="en-US" sz="5400" dirty="0"/>
              <a:t>A bit more background</a:t>
            </a:r>
          </a:p>
          <a:p>
            <a:pPr marL="685800" indent="-685800">
              <a:lnSpc>
                <a:spcPct val="150000"/>
              </a:lnSpc>
              <a:buFont typeface="Arial" panose="020B0604020202020204" pitchFamily="34" charset="0"/>
              <a:buChar char="•"/>
            </a:pPr>
            <a:r>
              <a:rPr lang="en-US" sz="5400" dirty="0"/>
              <a:t>Our contributions </a:t>
            </a:r>
          </a:p>
          <a:p>
            <a:pPr marL="685800" indent="-685800">
              <a:lnSpc>
                <a:spcPct val="150000"/>
              </a:lnSpc>
              <a:buFont typeface="Arial" panose="020B0604020202020204" pitchFamily="34" charset="0"/>
              <a:buChar char="•"/>
            </a:pPr>
            <a:r>
              <a:rPr lang="en-US" sz="5400" dirty="0"/>
              <a:t>Where do we go?</a:t>
            </a:r>
          </a:p>
        </p:txBody>
      </p:sp>
      <p:sp>
        <p:nvSpPr>
          <p:cNvPr id="21" name="Rectangle 20">
            <a:extLst>
              <a:ext uri="{FF2B5EF4-FFF2-40B4-BE49-F238E27FC236}">
                <a16:creationId xmlns:a16="http://schemas.microsoft.com/office/drawing/2014/main" id="{CA88AF02-F3C0-47DE-9072-D47AF01D1EB7}"/>
              </a:ext>
            </a:extLst>
          </p:cNvPr>
          <p:cNvSpPr/>
          <p:nvPr/>
        </p:nvSpPr>
        <p:spPr>
          <a:xfrm>
            <a:off x="4423025" y="6611779"/>
            <a:ext cx="6046342" cy="246221"/>
          </a:xfrm>
          <a:prstGeom prst="rect">
            <a:avLst/>
          </a:prstGeom>
        </p:spPr>
        <p:txBody>
          <a:bodyPr wrap="square">
            <a:spAutoFit/>
          </a:bodyPr>
          <a:lstStyle/>
          <a:p>
            <a:r>
              <a:rPr lang="en-US" sz="1000" dirty="0">
                <a:solidFill>
                  <a:schemeClr val="bg1">
                    <a:lumMod val="95000"/>
                  </a:schemeClr>
                </a:solidFill>
              </a:rPr>
              <a:t>https://cdn.pixabay.com/photo/2013/09/08/19/10/spiral-staircase-180536_960_720.jpg</a:t>
            </a:r>
          </a:p>
        </p:txBody>
      </p:sp>
    </p:spTree>
    <p:extLst>
      <p:ext uri="{BB962C8B-B14F-4D97-AF65-F5344CB8AC3E}">
        <p14:creationId xmlns:p14="http://schemas.microsoft.com/office/powerpoint/2010/main" val="2009362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Image result for winds in upper atmosphere">
            <a:extLst>
              <a:ext uri="{FF2B5EF4-FFF2-40B4-BE49-F238E27FC236}">
                <a16:creationId xmlns:a16="http://schemas.microsoft.com/office/drawing/2014/main" id="{D3FC89FE-FCBA-4721-A420-F5E03692B613}"/>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l="333" t="9588" b="7236"/>
          <a:stretch/>
        </p:blipFill>
        <p:spPr bwMode="auto">
          <a:xfrm>
            <a:off x="-1"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E281D753-FCCD-45FB-9655-C30EA163D35E}"/>
              </a:ext>
            </a:extLst>
          </p:cNvPr>
          <p:cNvSpPr txBox="1">
            <a:spLocks/>
          </p:cNvSpPr>
          <p:nvPr/>
        </p:nvSpPr>
        <p:spPr>
          <a:xfrm>
            <a:off x="781050" y="519411"/>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b="1" dirty="0">
                <a:solidFill>
                  <a:schemeClr val="bg1"/>
                </a:solidFill>
              </a:rPr>
              <a:t>Language Models</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5445ED4C-FA13-4FBA-9A85-DDCAB399E880}"/>
                  </a:ext>
                </a:extLst>
              </p:cNvPr>
              <p:cNvSpPr txBox="1"/>
              <p:nvPr/>
            </p:nvSpPr>
            <p:spPr>
              <a:xfrm flipH="1">
                <a:off x="295680" y="2067352"/>
                <a:ext cx="8635944" cy="3704669"/>
              </a:xfrm>
              <a:prstGeom prst="rect">
                <a:avLst/>
              </a:prstGeom>
              <a:solidFill>
                <a:schemeClr val="tx1">
                  <a:alpha val="70000"/>
                </a:schemeClr>
              </a:solidFill>
              <a:ln w="76200">
                <a:solidFill>
                  <a:schemeClr val="accent1"/>
                </a:solidFill>
              </a:ln>
            </p:spPr>
            <p:txBody>
              <a:bodyPr wrap="square" rtlCol="0">
                <a:spAutoFit/>
              </a:bodyPr>
              <a:lstStyle/>
              <a:p>
                <a:r>
                  <a:rPr lang="en-US" sz="4000" b="1" dirty="0">
                    <a:solidFill>
                      <a:schemeClr val="accent1"/>
                    </a:solidFill>
                  </a:rPr>
                  <a:t> Count-based (</a:t>
                </a:r>
                <a14:m>
                  <m:oMath xmlns:m="http://schemas.openxmlformats.org/officeDocument/2006/math">
                    <m:r>
                      <a:rPr lang="en-US" sz="4000" b="1" i="1" smtClean="0">
                        <a:solidFill>
                          <a:schemeClr val="accent1"/>
                        </a:solidFill>
                        <a:latin typeface="Cambria Math" panose="02040503050406030204" pitchFamily="18" charset="0"/>
                      </a:rPr>
                      <m:t>𝒏</m:t>
                    </m:r>
                  </m:oMath>
                </a14:m>
                <a:r>
                  <a:rPr lang="en-US" sz="4000" b="1" dirty="0">
                    <a:solidFill>
                      <a:schemeClr val="accent1"/>
                    </a:solidFill>
                  </a:rPr>
                  <a:t>-gram):</a:t>
                </a:r>
              </a:p>
              <a:p>
                <a:pPr/>
                <a14:m>
                  <m:oMathPara xmlns:m="http://schemas.openxmlformats.org/officeDocument/2006/math">
                    <m:oMathParaPr>
                      <m:jc m:val="left"/>
                    </m:oMathParaPr>
                    <m:oMath xmlns:m="http://schemas.openxmlformats.org/officeDocument/2006/math">
                      <m:r>
                        <a:rPr lang="en-US" sz="2800" b="0" i="1" smtClean="0">
                          <a:solidFill>
                            <a:schemeClr val="bg1"/>
                          </a:solidFill>
                          <a:latin typeface="Cambria Math" panose="02040503050406030204" pitchFamily="18" charset="0"/>
                        </a:rPr>
                        <m:t> </m:t>
                      </m:r>
                      <m:r>
                        <a:rPr lang="en-US" sz="2800" b="0" i="1" smtClean="0">
                          <a:solidFill>
                            <a:schemeClr val="bg1"/>
                          </a:solidFill>
                          <a:latin typeface="Cambria Math" panose="02040503050406030204" pitchFamily="18" charset="0"/>
                        </a:rPr>
                        <m:t>𝑝</m:t>
                      </m:r>
                      <m:d>
                        <m:dPr>
                          <m:endChr m:val="|"/>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m:t>
                          </m:r>
                          <m:r>
                            <m:rPr>
                              <m:nor/>
                            </m:rPr>
                            <a:rPr lang="en-US" sz="2800" b="0" i="0" smtClean="0">
                              <a:solidFill>
                                <a:schemeClr val="bg1"/>
                              </a:solidFill>
                              <a:latin typeface="Cambria Math" panose="02040503050406030204" pitchFamily="18" charset="0"/>
                            </a:rPr>
                            <m:t>Fransisco</m:t>
                          </m:r>
                          <m:r>
                            <m:rPr>
                              <m:nor/>
                            </m:rPr>
                            <a:rPr lang="en-US" sz="2800" b="0" i="0" smtClean="0">
                              <a:solidFill>
                                <a:schemeClr val="bg1"/>
                              </a:solidFill>
                              <a:latin typeface="Cambria Math" panose="02040503050406030204" pitchFamily="18" charset="0"/>
                            </a:rPr>
                            <m:t>"</m:t>
                          </m:r>
                        </m:e>
                      </m:d>
                      <m:r>
                        <m:rPr>
                          <m:nor/>
                        </m:rPr>
                        <a:rPr lang="en-US" sz="2800" b="0" i="0" smtClean="0">
                          <a:solidFill>
                            <a:schemeClr val="bg1"/>
                          </a:solidFill>
                          <a:latin typeface="Cambria Math" panose="02040503050406030204" pitchFamily="18" charset="0"/>
                        </a:rPr>
                        <m:t>"</m:t>
                      </m:r>
                      <m:r>
                        <m:rPr>
                          <m:nor/>
                        </m:rPr>
                        <a:rPr lang="en-US" sz="2800" b="0" i="0" smtClean="0">
                          <a:solidFill>
                            <a:schemeClr val="bg1"/>
                          </a:solidFill>
                          <a:latin typeface="Cambria Math" panose="02040503050406030204" pitchFamily="18" charset="0"/>
                        </a:rPr>
                        <m:t>San</m:t>
                      </m:r>
                      <m:r>
                        <a:rPr lang="en-US" sz="2800" b="0" i="1" smtClean="0">
                          <a:solidFill>
                            <a:schemeClr val="bg1"/>
                          </a:solidFill>
                          <a:latin typeface="Cambria Math" panose="02040503050406030204" pitchFamily="18" charset="0"/>
                        </a:rPr>
                        <m:t>")</m:t>
                      </m:r>
                      <m:r>
                        <a:rPr lang="en-US" sz="2800" i="1" smtClean="0">
                          <a:solidFill>
                            <a:schemeClr val="bg1"/>
                          </a:solidFill>
                          <a:latin typeface="Cambria Math" panose="02040503050406030204" pitchFamily="18" charset="0"/>
                          <a:ea typeface="Cambria Math" panose="02040503050406030204" pitchFamily="18" charset="0"/>
                        </a:rPr>
                        <m:t>≈</m:t>
                      </m:r>
                      <m:r>
                        <a:rPr lang="en-US" sz="2800" b="0" i="1" smtClean="0">
                          <a:solidFill>
                            <a:schemeClr val="bg1"/>
                          </a:solidFill>
                          <a:latin typeface="Cambria Math" panose="02040503050406030204" pitchFamily="18" charset="0"/>
                          <a:ea typeface="Cambria Math" panose="02040503050406030204" pitchFamily="18" charset="0"/>
                        </a:rPr>
                        <m:t> </m:t>
                      </m:r>
                      <m:f>
                        <m:fPr>
                          <m:ctrlPr>
                            <a:rPr lang="en-US" sz="2800" b="0" i="1" smtClean="0">
                              <a:solidFill>
                                <a:schemeClr val="bg1"/>
                              </a:solidFill>
                              <a:latin typeface="Cambria Math" panose="02040503050406030204" pitchFamily="18" charset="0"/>
                              <a:ea typeface="Cambria Math" panose="02040503050406030204" pitchFamily="18" charset="0"/>
                            </a:rPr>
                          </m:ctrlPr>
                        </m:fPr>
                        <m:num>
                          <m:r>
                            <a:rPr lang="en-US" sz="2800" b="0" i="1" smtClean="0">
                              <a:solidFill>
                                <a:schemeClr val="bg1"/>
                              </a:solidFill>
                              <a:latin typeface="Cambria Math" panose="02040503050406030204" pitchFamily="18" charset="0"/>
                              <a:ea typeface="Cambria Math" panose="02040503050406030204" pitchFamily="18" charset="0"/>
                            </a:rPr>
                            <m:t>𝑐𝑜𝑢𝑛𝑡</m:t>
                          </m:r>
                          <m:r>
                            <a:rPr lang="en-US" sz="2800" b="0" i="1" smtClean="0">
                              <a:solidFill>
                                <a:schemeClr val="bg1"/>
                              </a:solidFill>
                              <a:latin typeface="Cambria Math" panose="02040503050406030204" pitchFamily="18" charset="0"/>
                              <a:ea typeface="Cambria Math" panose="02040503050406030204" pitchFamily="18" charset="0"/>
                            </a:rPr>
                            <m:t>("</m:t>
                          </m:r>
                          <m:r>
                            <m:rPr>
                              <m:nor/>
                            </m:rPr>
                            <a:rPr lang="en-US" sz="2800">
                              <a:solidFill>
                                <a:schemeClr val="bg1"/>
                              </a:solidFill>
                              <a:latin typeface="Cambria Math" panose="02040503050406030204" pitchFamily="18" charset="0"/>
                            </a:rPr>
                            <m:t>San</m:t>
                          </m:r>
                          <m:r>
                            <m:rPr>
                              <m:nor/>
                            </m:rPr>
                            <a:rPr lang="en-US" sz="2800" b="0" i="0" smtClean="0">
                              <a:solidFill>
                                <a:schemeClr val="bg1"/>
                              </a:solidFill>
                              <a:latin typeface="Cambria Math" panose="02040503050406030204" pitchFamily="18" charset="0"/>
                            </a:rPr>
                            <m:t> </m:t>
                          </m:r>
                          <m:r>
                            <m:rPr>
                              <m:nor/>
                            </m:rPr>
                            <a:rPr lang="en-US" sz="2800">
                              <a:solidFill>
                                <a:schemeClr val="bg1"/>
                              </a:solidFill>
                              <a:latin typeface="Cambria Math" panose="02040503050406030204" pitchFamily="18" charset="0"/>
                            </a:rPr>
                            <m:t>Fransisco</m:t>
                          </m:r>
                          <m:r>
                            <a:rPr lang="en-US" sz="2800" b="0" i="1" smtClean="0">
                              <a:solidFill>
                                <a:schemeClr val="bg1"/>
                              </a:solidFill>
                              <a:latin typeface="Cambria Math" panose="02040503050406030204" pitchFamily="18" charset="0"/>
                              <a:ea typeface="Cambria Math" panose="02040503050406030204" pitchFamily="18" charset="0"/>
                            </a:rPr>
                            <m:t>")</m:t>
                          </m:r>
                        </m:num>
                        <m:den>
                          <m:r>
                            <a:rPr lang="en-US" sz="2800" b="0" i="1" smtClean="0">
                              <a:solidFill>
                                <a:schemeClr val="bg1"/>
                              </a:solidFill>
                              <a:latin typeface="Cambria Math" panose="02040503050406030204" pitchFamily="18" charset="0"/>
                              <a:ea typeface="Cambria Math" panose="02040503050406030204" pitchFamily="18" charset="0"/>
                            </a:rPr>
                            <m:t>𝑐𝑜𝑢𝑛𝑡</m:t>
                          </m:r>
                          <m:r>
                            <a:rPr lang="en-US" sz="2800" b="0" i="1" smtClean="0">
                              <a:solidFill>
                                <a:schemeClr val="bg1"/>
                              </a:solidFill>
                              <a:latin typeface="Cambria Math" panose="02040503050406030204" pitchFamily="18" charset="0"/>
                              <a:ea typeface="Cambria Math" panose="02040503050406030204" pitchFamily="18" charset="0"/>
                            </a:rPr>
                            <m:t>("</m:t>
                          </m:r>
                          <m:r>
                            <m:rPr>
                              <m:nor/>
                            </m:rPr>
                            <a:rPr lang="en-US" sz="2800">
                              <a:solidFill>
                                <a:schemeClr val="bg1"/>
                              </a:solidFill>
                              <a:latin typeface="Cambria Math" panose="02040503050406030204" pitchFamily="18" charset="0"/>
                            </a:rPr>
                            <m:t>San</m:t>
                          </m:r>
                          <m:r>
                            <a:rPr lang="en-US" sz="2800" b="0" i="1" smtClean="0">
                              <a:solidFill>
                                <a:schemeClr val="bg1"/>
                              </a:solidFill>
                              <a:latin typeface="Cambria Math" panose="02040503050406030204" pitchFamily="18" charset="0"/>
                              <a:ea typeface="Cambria Math" panose="02040503050406030204" pitchFamily="18" charset="0"/>
                            </a:rPr>
                            <m:t>")</m:t>
                          </m:r>
                        </m:den>
                      </m:f>
                    </m:oMath>
                  </m:oMathPara>
                </a14:m>
                <a:endParaRPr lang="en-US" sz="2400" dirty="0">
                  <a:solidFill>
                    <a:schemeClr val="bg1"/>
                  </a:solidFill>
                </a:endParaRPr>
              </a:p>
              <a:p>
                <a:pPr>
                  <a:lnSpc>
                    <a:spcPct val="150000"/>
                  </a:lnSpc>
                </a:pPr>
                <a:r>
                  <a:rPr lang="en-US" sz="2800" dirty="0">
                    <a:solidFill>
                      <a:schemeClr val="bg1"/>
                    </a:solidFill>
                  </a:rPr>
                  <a:t> </a:t>
                </a:r>
                <a14:m>
                  <m:oMath xmlns:m="http://schemas.openxmlformats.org/officeDocument/2006/math">
                    <m:r>
                      <a:rPr lang="en-US" sz="2800" i="1">
                        <a:solidFill>
                          <a:schemeClr val="bg1"/>
                        </a:solidFill>
                        <a:latin typeface="Cambria Math" panose="02040503050406030204" pitchFamily="18" charset="0"/>
                      </a:rPr>
                      <m:t>𝑝</m:t>
                    </m:r>
                    <m:d>
                      <m:dPr>
                        <m:endChr m:val="|"/>
                        <m:ctrlPr>
                          <a:rPr lang="en-US" sz="2800" i="1">
                            <a:solidFill>
                              <a:schemeClr val="bg1"/>
                            </a:solidFill>
                            <a:latin typeface="Cambria Math" panose="02040503050406030204" pitchFamily="18" charset="0"/>
                          </a:rPr>
                        </m:ctrlPr>
                      </m:dPr>
                      <m:e>
                        <m:r>
                          <a:rPr lang="en-US" sz="2800" i="1">
                            <a:solidFill>
                              <a:schemeClr val="bg1"/>
                            </a:solidFill>
                            <a:latin typeface="Cambria Math" panose="02040503050406030204" pitchFamily="18" charset="0"/>
                          </a:rPr>
                          <m:t>"</m:t>
                        </m:r>
                        <m:r>
                          <m:rPr>
                            <m:nor/>
                          </m:rPr>
                          <a:rPr lang="en-US" sz="2800">
                            <a:solidFill>
                              <a:schemeClr val="bg1"/>
                            </a:solidFill>
                            <a:latin typeface="Cambria Math" panose="02040503050406030204" pitchFamily="18" charset="0"/>
                          </a:rPr>
                          <m:t>Fransisco</m:t>
                        </m:r>
                        <m:r>
                          <m:rPr>
                            <m:nor/>
                          </m:rPr>
                          <a:rPr lang="en-US" sz="2800">
                            <a:solidFill>
                              <a:schemeClr val="bg1"/>
                            </a:solidFill>
                            <a:latin typeface="Cambria Math" panose="02040503050406030204" pitchFamily="18" charset="0"/>
                          </a:rPr>
                          <m:t>"</m:t>
                        </m:r>
                      </m:e>
                    </m:d>
                    <m:r>
                      <m:rPr>
                        <m:nor/>
                      </m:rPr>
                      <a:rPr lang="en-US" sz="2800">
                        <a:solidFill>
                          <a:schemeClr val="bg1"/>
                        </a:solidFill>
                        <a:latin typeface="Cambria Math" panose="02040503050406030204" pitchFamily="18" charset="0"/>
                      </a:rPr>
                      <m:t>"</m:t>
                    </m:r>
                    <m:r>
                      <m:rPr>
                        <m:nor/>
                      </m:rPr>
                      <a:rPr lang="en-US" sz="2800" b="0" i="0" smtClean="0">
                        <a:solidFill>
                          <a:schemeClr val="bg1"/>
                        </a:solidFill>
                        <a:latin typeface="Cambria Math" panose="02040503050406030204" pitchFamily="18" charset="0"/>
                      </a:rPr>
                      <m:t>Go</m:t>
                    </m:r>
                    <m:r>
                      <m:rPr>
                        <m:nor/>
                      </m:rPr>
                      <a:rPr lang="en-US" sz="2800" b="0" i="0" smtClean="0">
                        <a:solidFill>
                          <a:schemeClr val="bg1"/>
                        </a:solidFill>
                        <a:latin typeface="Cambria Math" panose="02040503050406030204" pitchFamily="18" charset="0"/>
                      </a:rPr>
                      <m:t> </m:t>
                    </m:r>
                    <m:r>
                      <m:rPr>
                        <m:nor/>
                      </m:rPr>
                      <a:rPr lang="en-US" sz="2800" b="0" i="0" smtClean="0">
                        <a:solidFill>
                          <a:schemeClr val="bg1"/>
                        </a:solidFill>
                        <a:latin typeface="Cambria Math" panose="02040503050406030204" pitchFamily="18" charset="0"/>
                      </a:rPr>
                      <m:t>to</m:t>
                    </m:r>
                    <m:r>
                      <m:rPr>
                        <m:nor/>
                      </m:rPr>
                      <a:rPr lang="en-US" sz="2800" b="0" i="0" smtClean="0">
                        <a:solidFill>
                          <a:schemeClr val="bg1"/>
                        </a:solidFill>
                        <a:latin typeface="Cambria Math" panose="02040503050406030204" pitchFamily="18" charset="0"/>
                      </a:rPr>
                      <m:t> </m:t>
                    </m:r>
                    <m:r>
                      <m:rPr>
                        <m:nor/>
                      </m:rPr>
                      <a:rPr lang="en-US" sz="2800">
                        <a:solidFill>
                          <a:schemeClr val="bg1"/>
                        </a:solidFill>
                        <a:latin typeface="Cambria Math" panose="02040503050406030204" pitchFamily="18" charset="0"/>
                      </a:rPr>
                      <m:t>San</m:t>
                    </m:r>
                    <m:r>
                      <a:rPr lang="en-US" sz="2800" i="1">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m:t>
                    </m:r>
                  </m:oMath>
                </a14:m>
                <a:endParaRPr lang="en-US" sz="2800" dirty="0">
                  <a:solidFill>
                    <a:schemeClr val="bg1"/>
                  </a:solidFill>
                </a:endParaRPr>
              </a:p>
              <a:p>
                <a:pPr>
                  <a:spcBef>
                    <a:spcPts val="600"/>
                  </a:spcBef>
                  <a:spcAft>
                    <a:spcPts val="600"/>
                  </a:spcAft>
                </a:pPr>
                <a:r>
                  <a:rPr lang="en-US" sz="2400" dirty="0">
                    <a:solidFill>
                      <a:schemeClr val="bg1"/>
                    </a:solidFill>
                    <a:ea typeface="Cambria Math" panose="02040503050406030204" pitchFamily="18" charset="0"/>
                  </a:rPr>
                  <a:t>		  </a:t>
                </a:r>
                <a14:m>
                  <m:oMath xmlns:m="http://schemas.openxmlformats.org/officeDocument/2006/math">
                    <m:r>
                      <a:rPr lang="en-US" sz="2800" i="1" smtClean="0">
                        <a:solidFill>
                          <a:schemeClr val="bg1"/>
                        </a:solidFill>
                        <a:latin typeface="Cambria Math" panose="02040503050406030204" pitchFamily="18" charset="0"/>
                        <a:ea typeface="Cambria Math" panose="02040503050406030204" pitchFamily="18" charset="0"/>
                      </a:rPr>
                      <m:t>=</m:t>
                    </m:r>
                    <m:r>
                      <a:rPr lang="en-US" sz="2800" b="0" i="1" smtClean="0">
                        <a:solidFill>
                          <a:schemeClr val="bg1"/>
                        </a:solidFill>
                        <a:latin typeface="Cambria Math" panose="02040503050406030204" pitchFamily="18" charset="0"/>
                        <a:ea typeface="Cambria Math" panose="02040503050406030204" pitchFamily="18" charset="0"/>
                      </a:rPr>
                      <m:t>𝜆</m:t>
                    </m:r>
                    <m:r>
                      <a:rPr lang="en-US" sz="2800" b="0" i="1" smtClean="0">
                        <a:solidFill>
                          <a:schemeClr val="bg1"/>
                        </a:solidFill>
                        <a:latin typeface="Cambria Math" panose="02040503050406030204" pitchFamily="18" charset="0"/>
                        <a:ea typeface="Cambria Math" panose="02040503050406030204" pitchFamily="18" charset="0"/>
                      </a:rPr>
                      <m:t>∗</m:t>
                    </m:r>
                    <m:f>
                      <m:fPr>
                        <m:ctrlPr>
                          <a:rPr lang="en-US" sz="2800" i="1">
                            <a:solidFill>
                              <a:schemeClr val="bg1"/>
                            </a:solidFill>
                            <a:latin typeface="Cambria Math" panose="02040503050406030204" pitchFamily="18" charset="0"/>
                            <a:ea typeface="Cambria Math" panose="02040503050406030204" pitchFamily="18" charset="0"/>
                          </a:rPr>
                        </m:ctrlPr>
                      </m:fPr>
                      <m:num>
                        <m:r>
                          <a:rPr lang="en-US" sz="2800" i="1">
                            <a:solidFill>
                              <a:schemeClr val="bg1"/>
                            </a:solidFill>
                            <a:latin typeface="Cambria Math" panose="02040503050406030204" pitchFamily="18" charset="0"/>
                            <a:ea typeface="Cambria Math" panose="02040503050406030204" pitchFamily="18" charset="0"/>
                          </a:rPr>
                          <m:t>𝑐𝑜𝑢𝑛𝑡</m:t>
                        </m:r>
                        <m:d>
                          <m:dPr>
                            <m:ctrlPr>
                              <a:rPr lang="en-US" sz="2800" i="1">
                                <a:solidFill>
                                  <a:schemeClr val="bg1"/>
                                </a:solidFill>
                                <a:latin typeface="Cambria Math" panose="02040503050406030204" pitchFamily="18" charset="0"/>
                                <a:ea typeface="Cambria Math" panose="02040503050406030204" pitchFamily="18" charset="0"/>
                              </a:rPr>
                            </m:ctrlPr>
                          </m:dPr>
                          <m:e>
                            <m:r>
                              <m:rPr>
                                <m:nor/>
                              </m:rPr>
                              <a:rPr lang="en-US" sz="2800" b="0" i="0" smtClean="0">
                                <a:solidFill>
                                  <a:schemeClr val="bg1"/>
                                </a:solidFill>
                                <a:latin typeface="Cambria Math" panose="02040503050406030204" pitchFamily="18" charset="0"/>
                                <a:ea typeface="Cambria Math" panose="02040503050406030204" pitchFamily="18" charset="0"/>
                              </a:rPr>
                              <m:t>"</m:t>
                            </m:r>
                            <m:r>
                              <m:rPr>
                                <m:nor/>
                              </m:rPr>
                              <a:rPr lang="en-US" sz="2800" b="0" i="0" smtClean="0">
                                <a:solidFill>
                                  <a:schemeClr val="bg1"/>
                                </a:solidFill>
                                <a:latin typeface="Cambria Math" panose="02040503050406030204" pitchFamily="18" charset="0"/>
                                <a:ea typeface="Cambria Math" panose="02040503050406030204" pitchFamily="18" charset="0"/>
                              </a:rPr>
                              <m:t>Go</m:t>
                            </m:r>
                            <m:r>
                              <m:rPr>
                                <m:nor/>
                              </m:rPr>
                              <a:rPr lang="en-US" sz="2800" b="0" i="0" smtClean="0">
                                <a:solidFill>
                                  <a:schemeClr val="bg1"/>
                                </a:solidFill>
                                <a:latin typeface="Cambria Math" panose="02040503050406030204" pitchFamily="18" charset="0"/>
                                <a:ea typeface="Cambria Math" panose="02040503050406030204" pitchFamily="18" charset="0"/>
                              </a:rPr>
                              <m:t> </m:t>
                            </m:r>
                            <m:r>
                              <m:rPr>
                                <m:nor/>
                              </m:rPr>
                              <a:rPr lang="en-US" sz="2800" b="0" i="0" smtClean="0">
                                <a:solidFill>
                                  <a:schemeClr val="bg1"/>
                                </a:solidFill>
                                <a:latin typeface="Cambria Math" panose="02040503050406030204" pitchFamily="18" charset="0"/>
                                <a:ea typeface="Cambria Math" panose="02040503050406030204" pitchFamily="18" charset="0"/>
                              </a:rPr>
                              <m:t>to</m:t>
                            </m:r>
                            <m:r>
                              <m:rPr>
                                <m:nor/>
                              </m:rPr>
                              <a:rPr lang="en-US" sz="2800" b="0" i="0" smtClean="0">
                                <a:solidFill>
                                  <a:schemeClr val="bg1"/>
                                </a:solidFill>
                                <a:latin typeface="Cambria Math" panose="02040503050406030204" pitchFamily="18" charset="0"/>
                                <a:ea typeface="Cambria Math" panose="02040503050406030204" pitchFamily="18" charset="0"/>
                              </a:rPr>
                              <m:t> </m:t>
                            </m:r>
                            <m:r>
                              <m:rPr>
                                <m:nor/>
                              </m:rPr>
                              <a:rPr lang="en-US" sz="2800">
                                <a:solidFill>
                                  <a:schemeClr val="bg1"/>
                                </a:solidFill>
                                <a:latin typeface="Cambria Math" panose="02040503050406030204" pitchFamily="18" charset="0"/>
                              </a:rPr>
                              <m:t>San</m:t>
                            </m:r>
                            <m:r>
                              <m:rPr>
                                <m:nor/>
                              </m:rPr>
                              <a:rPr lang="en-US" sz="2800">
                                <a:solidFill>
                                  <a:schemeClr val="bg1"/>
                                </a:solidFill>
                                <a:latin typeface="Cambria Math" panose="02040503050406030204" pitchFamily="18" charset="0"/>
                              </a:rPr>
                              <m:t> </m:t>
                            </m:r>
                            <m:r>
                              <m:rPr>
                                <m:nor/>
                              </m:rPr>
                              <a:rPr lang="en-US" sz="2800">
                                <a:solidFill>
                                  <a:schemeClr val="bg1"/>
                                </a:solidFill>
                                <a:latin typeface="Cambria Math" panose="02040503050406030204" pitchFamily="18" charset="0"/>
                              </a:rPr>
                              <m:t>Fransisco</m:t>
                            </m:r>
                            <m:r>
                              <a:rPr lang="en-US" sz="2800" b="0" i="1" smtClean="0">
                                <a:solidFill>
                                  <a:schemeClr val="bg1"/>
                                </a:solidFill>
                                <a:latin typeface="Cambria Math" panose="02040503050406030204" pitchFamily="18" charset="0"/>
                              </a:rPr>
                              <m:t>"</m:t>
                            </m:r>
                          </m:e>
                        </m:d>
                      </m:num>
                      <m:den>
                        <m:r>
                          <a:rPr lang="en-US" sz="2800" i="1">
                            <a:solidFill>
                              <a:schemeClr val="bg1"/>
                            </a:solidFill>
                            <a:latin typeface="Cambria Math" panose="02040503050406030204" pitchFamily="18" charset="0"/>
                            <a:ea typeface="Cambria Math" panose="02040503050406030204" pitchFamily="18" charset="0"/>
                          </a:rPr>
                          <m:t>𝑐𝑜𝑢𝑛𝑡</m:t>
                        </m:r>
                        <m:d>
                          <m:dPr>
                            <m:ctrlPr>
                              <a:rPr lang="en-US" sz="2800" i="1">
                                <a:solidFill>
                                  <a:schemeClr val="bg1"/>
                                </a:solidFill>
                                <a:latin typeface="Cambria Math" panose="02040503050406030204" pitchFamily="18" charset="0"/>
                                <a:ea typeface="Cambria Math" panose="02040503050406030204" pitchFamily="18" charset="0"/>
                              </a:rPr>
                            </m:ctrlPr>
                          </m:dPr>
                          <m:e>
                            <m:r>
                              <m:rPr>
                                <m:nor/>
                              </m:rPr>
                              <a:rPr lang="en-US" sz="2800">
                                <a:solidFill>
                                  <a:schemeClr val="bg1"/>
                                </a:solidFill>
                                <a:latin typeface="Cambria Math" panose="02040503050406030204" pitchFamily="18" charset="0"/>
                                <a:ea typeface="Cambria Math" panose="02040503050406030204" pitchFamily="18" charset="0"/>
                              </a:rPr>
                              <m:t>"</m:t>
                            </m:r>
                            <m:r>
                              <m:rPr>
                                <m:nor/>
                              </m:rPr>
                              <a:rPr lang="en-US" sz="2800">
                                <a:solidFill>
                                  <a:schemeClr val="bg1"/>
                                </a:solidFill>
                                <a:latin typeface="Cambria Math" panose="02040503050406030204" pitchFamily="18" charset="0"/>
                                <a:ea typeface="Cambria Math" panose="02040503050406030204" pitchFamily="18" charset="0"/>
                              </a:rPr>
                              <m:t>Go</m:t>
                            </m:r>
                            <m:r>
                              <m:rPr>
                                <m:nor/>
                              </m:rPr>
                              <a:rPr lang="en-US" sz="2800">
                                <a:solidFill>
                                  <a:schemeClr val="bg1"/>
                                </a:solidFill>
                                <a:latin typeface="Cambria Math" panose="02040503050406030204" pitchFamily="18" charset="0"/>
                                <a:ea typeface="Cambria Math" panose="02040503050406030204" pitchFamily="18" charset="0"/>
                              </a:rPr>
                              <m:t> </m:t>
                            </m:r>
                            <m:r>
                              <m:rPr>
                                <m:nor/>
                              </m:rPr>
                              <a:rPr lang="en-US" sz="2800">
                                <a:solidFill>
                                  <a:schemeClr val="bg1"/>
                                </a:solidFill>
                                <a:latin typeface="Cambria Math" panose="02040503050406030204" pitchFamily="18" charset="0"/>
                                <a:ea typeface="Cambria Math" panose="02040503050406030204" pitchFamily="18" charset="0"/>
                              </a:rPr>
                              <m:t>to</m:t>
                            </m:r>
                            <m:r>
                              <m:rPr>
                                <m:nor/>
                              </m:rPr>
                              <a:rPr lang="en-US" sz="2800">
                                <a:solidFill>
                                  <a:schemeClr val="bg1"/>
                                </a:solidFill>
                                <a:latin typeface="Cambria Math" panose="02040503050406030204" pitchFamily="18" charset="0"/>
                                <a:ea typeface="Cambria Math" panose="02040503050406030204" pitchFamily="18" charset="0"/>
                              </a:rPr>
                              <m:t> </m:t>
                            </m:r>
                            <m:r>
                              <m:rPr>
                                <m:nor/>
                              </m:rPr>
                              <a:rPr lang="en-US" sz="2800">
                                <a:solidFill>
                                  <a:schemeClr val="bg1"/>
                                </a:solidFill>
                                <a:latin typeface="Cambria Math" panose="02040503050406030204" pitchFamily="18" charset="0"/>
                              </a:rPr>
                              <m:t>San</m:t>
                            </m:r>
                            <m:r>
                              <a:rPr lang="en-US" sz="2800" i="1">
                                <a:solidFill>
                                  <a:schemeClr val="bg1"/>
                                </a:solidFill>
                                <a:latin typeface="Cambria Math" panose="02040503050406030204" pitchFamily="18" charset="0"/>
                              </a:rPr>
                              <m:t>"</m:t>
                            </m:r>
                          </m:e>
                        </m:d>
                      </m:den>
                    </m:f>
                  </m:oMath>
                </a14:m>
                <a:endParaRPr lang="en-US" sz="2400" i="1" dirty="0">
                  <a:solidFill>
                    <a:schemeClr val="bg1"/>
                  </a:solidFill>
                  <a:latin typeface="Cambria Math" panose="02040503050406030204" pitchFamily="18" charset="0"/>
                  <a:ea typeface="Cambria Math" panose="02040503050406030204" pitchFamily="18" charset="0"/>
                </a:endParaRPr>
              </a:p>
              <a:p>
                <a:pPr>
                  <a:spcBef>
                    <a:spcPts val="600"/>
                  </a:spcBef>
                  <a:spcAft>
                    <a:spcPts val="600"/>
                  </a:spcAft>
                </a:pPr>
                <a:r>
                  <a:rPr lang="en-US" sz="2400" b="0" dirty="0">
                    <a:solidFill>
                      <a:schemeClr val="bg1"/>
                    </a:solidFill>
                    <a:ea typeface="Cambria Math" panose="02040503050406030204" pitchFamily="18" charset="0"/>
                  </a:rPr>
                  <a:t> </a:t>
                </a:r>
                <a14:m>
                  <m:oMath xmlns:m="http://schemas.openxmlformats.org/officeDocument/2006/math">
                    <m:r>
                      <a:rPr lang="en-US" sz="2800" b="0" i="1" smtClean="0">
                        <a:solidFill>
                          <a:schemeClr val="bg1"/>
                        </a:solidFill>
                        <a:latin typeface="Cambria Math" panose="02040503050406030204" pitchFamily="18" charset="0"/>
                        <a:ea typeface="Cambria Math" panose="02040503050406030204" pitchFamily="18" charset="0"/>
                      </a:rPr>
                      <m:t>+ </m:t>
                    </m:r>
                    <m:d>
                      <m:dPr>
                        <m:ctrlPr>
                          <a:rPr lang="en-US" sz="2800" b="0" i="1" smtClean="0">
                            <a:solidFill>
                              <a:schemeClr val="bg1"/>
                            </a:solidFill>
                            <a:latin typeface="Cambria Math" panose="02040503050406030204" pitchFamily="18" charset="0"/>
                            <a:ea typeface="Cambria Math" panose="02040503050406030204" pitchFamily="18" charset="0"/>
                          </a:rPr>
                        </m:ctrlPr>
                      </m:dPr>
                      <m:e>
                        <m:r>
                          <a:rPr lang="en-US" sz="2800" b="0" i="1" smtClean="0">
                            <a:solidFill>
                              <a:schemeClr val="bg1"/>
                            </a:solidFill>
                            <a:latin typeface="Cambria Math" panose="02040503050406030204" pitchFamily="18" charset="0"/>
                            <a:ea typeface="Cambria Math" panose="02040503050406030204" pitchFamily="18" charset="0"/>
                          </a:rPr>
                          <m:t>1 −</m:t>
                        </m:r>
                        <m:r>
                          <a:rPr lang="en-US" sz="2800" b="0" i="1" smtClean="0">
                            <a:solidFill>
                              <a:schemeClr val="bg1"/>
                            </a:solidFill>
                            <a:latin typeface="Cambria Math" panose="02040503050406030204" pitchFamily="18" charset="0"/>
                            <a:ea typeface="Cambria Math" panose="02040503050406030204" pitchFamily="18" charset="0"/>
                          </a:rPr>
                          <m:t>𝜆</m:t>
                        </m:r>
                      </m:e>
                    </m:d>
                    <m:r>
                      <a:rPr lang="en-US" sz="2800" b="0" i="1" smtClean="0">
                        <a:solidFill>
                          <a:schemeClr val="bg1"/>
                        </a:solidFill>
                        <a:latin typeface="Cambria Math" panose="02040503050406030204" pitchFamily="18" charset="0"/>
                        <a:ea typeface="Cambria Math" panose="02040503050406030204" pitchFamily="18" charset="0"/>
                      </a:rPr>
                      <m:t>∗</m:t>
                    </m:r>
                    <m:r>
                      <a:rPr lang="en-US" sz="2800" i="1">
                        <a:solidFill>
                          <a:schemeClr val="bg1"/>
                        </a:solidFill>
                        <a:latin typeface="Cambria Math" panose="02040503050406030204" pitchFamily="18" charset="0"/>
                      </a:rPr>
                      <m:t>𝑝</m:t>
                    </m:r>
                    <m:d>
                      <m:dPr>
                        <m:endChr m:val="|"/>
                        <m:ctrlPr>
                          <a:rPr lang="en-US" sz="2800" i="1">
                            <a:solidFill>
                              <a:schemeClr val="bg1"/>
                            </a:solidFill>
                            <a:latin typeface="Cambria Math" panose="02040503050406030204" pitchFamily="18" charset="0"/>
                          </a:rPr>
                        </m:ctrlPr>
                      </m:dPr>
                      <m:e>
                        <m:r>
                          <a:rPr lang="en-US" sz="2800" i="1">
                            <a:solidFill>
                              <a:schemeClr val="bg1"/>
                            </a:solidFill>
                            <a:latin typeface="Cambria Math" panose="02040503050406030204" pitchFamily="18" charset="0"/>
                          </a:rPr>
                          <m:t>"</m:t>
                        </m:r>
                        <m:r>
                          <m:rPr>
                            <m:nor/>
                          </m:rPr>
                          <a:rPr lang="en-US" sz="2800">
                            <a:solidFill>
                              <a:schemeClr val="bg1"/>
                            </a:solidFill>
                            <a:latin typeface="Cambria Math" panose="02040503050406030204" pitchFamily="18" charset="0"/>
                          </a:rPr>
                          <m:t>Fransisco</m:t>
                        </m:r>
                        <m:r>
                          <m:rPr>
                            <m:nor/>
                          </m:rPr>
                          <a:rPr lang="en-US" sz="2800">
                            <a:solidFill>
                              <a:schemeClr val="bg1"/>
                            </a:solidFill>
                            <a:latin typeface="Cambria Math" panose="02040503050406030204" pitchFamily="18" charset="0"/>
                          </a:rPr>
                          <m:t>"</m:t>
                        </m:r>
                      </m:e>
                    </m:d>
                    <m:r>
                      <m:rPr>
                        <m:nor/>
                      </m:rPr>
                      <a:rPr lang="en-US" sz="2800">
                        <a:solidFill>
                          <a:schemeClr val="bg1"/>
                        </a:solidFill>
                        <a:latin typeface="Cambria Math" panose="02040503050406030204" pitchFamily="18" charset="0"/>
                      </a:rPr>
                      <m:t>"</m:t>
                    </m:r>
                    <m:r>
                      <m:rPr>
                        <m:nor/>
                      </m:rPr>
                      <a:rPr lang="en-US" sz="2800">
                        <a:solidFill>
                          <a:schemeClr val="bg1"/>
                        </a:solidFill>
                        <a:latin typeface="Cambria Math" panose="02040503050406030204" pitchFamily="18" charset="0"/>
                      </a:rPr>
                      <m:t>to</m:t>
                    </m:r>
                    <m:r>
                      <m:rPr>
                        <m:nor/>
                      </m:rPr>
                      <a:rPr lang="en-US" sz="2800">
                        <a:solidFill>
                          <a:schemeClr val="bg1"/>
                        </a:solidFill>
                        <a:latin typeface="Cambria Math" panose="02040503050406030204" pitchFamily="18" charset="0"/>
                      </a:rPr>
                      <m:t> </m:t>
                    </m:r>
                    <m:r>
                      <m:rPr>
                        <m:nor/>
                      </m:rPr>
                      <a:rPr lang="en-US" sz="2800">
                        <a:solidFill>
                          <a:schemeClr val="bg1"/>
                        </a:solidFill>
                        <a:latin typeface="Cambria Math" panose="02040503050406030204" pitchFamily="18" charset="0"/>
                      </a:rPr>
                      <m:t>San</m:t>
                    </m:r>
                    <m:r>
                      <a:rPr lang="en-US" sz="2800" i="1">
                        <a:solidFill>
                          <a:schemeClr val="bg1"/>
                        </a:solidFill>
                        <a:latin typeface="Cambria Math" panose="02040503050406030204" pitchFamily="18" charset="0"/>
                      </a:rPr>
                      <m:t>")</m:t>
                    </m:r>
                  </m:oMath>
                </a14:m>
                <a:endParaRPr lang="en-US" sz="2400" dirty="0">
                  <a:solidFill>
                    <a:schemeClr val="bg1"/>
                  </a:solidFill>
                </a:endParaRPr>
              </a:p>
            </p:txBody>
          </p:sp>
        </mc:Choice>
        <mc:Fallback>
          <p:sp>
            <p:nvSpPr>
              <p:cNvPr id="6" name="TextBox 5">
                <a:extLst>
                  <a:ext uri="{FF2B5EF4-FFF2-40B4-BE49-F238E27FC236}">
                    <a16:creationId xmlns:a16="http://schemas.microsoft.com/office/drawing/2014/main" id="{5445ED4C-FA13-4FBA-9A85-DDCAB399E880}"/>
                  </a:ext>
                </a:extLst>
              </p:cNvPr>
              <p:cNvSpPr txBox="1">
                <a:spLocks noRot="1" noChangeAspect="1" noMove="1" noResize="1" noEditPoints="1" noAdjustHandles="1" noChangeArrowheads="1" noChangeShapeType="1" noTextEdit="1"/>
              </p:cNvSpPr>
              <p:nvPr/>
            </p:nvSpPr>
            <p:spPr>
              <a:xfrm flipH="1">
                <a:off x="295680" y="2067352"/>
                <a:ext cx="8635944" cy="3704669"/>
              </a:xfrm>
              <a:prstGeom prst="rect">
                <a:avLst/>
              </a:prstGeom>
              <a:blipFill>
                <a:blip r:embed="rId5"/>
                <a:stretch>
                  <a:fillRect l="-770" t="-1932"/>
                </a:stretch>
              </a:blipFill>
              <a:ln w="76200">
                <a:solidFill>
                  <a:schemeClr val="accent1"/>
                </a:solidFill>
              </a:ln>
            </p:spPr>
            <p:txBody>
              <a:bodyPr/>
              <a:lstStyle/>
              <a:p>
                <a:r>
                  <a:rPr lang="en-US">
                    <a:noFill/>
                  </a:rPr>
                  <a:t> </a:t>
                </a:r>
              </a:p>
            </p:txBody>
          </p:sp>
        </mc:Fallback>
      </mc:AlternateContent>
      <p:sp>
        <p:nvSpPr>
          <p:cNvPr id="7" name="Rectangle 6">
            <a:extLst>
              <a:ext uri="{FF2B5EF4-FFF2-40B4-BE49-F238E27FC236}">
                <a16:creationId xmlns:a16="http://schemas.microsoft.com/office/drawing/2014/main" id="{6309D4C1-8BEA-400B-92A2-41E5DF73F9A1}"/>
              </a:ext>
            </a:extLst>
          </p:cNvPr>
          <p:cNvSpPr/>
          <p:nvPr/>
        </p:nvSpPr>
        <p:spPr>
          <a:xfrm>
            <a:off x="3231221" y="6611779"/>
            <a:ext cx="6941305" cy="246221"/>
          </a:xfrm>
          <a:prstGeom prst="rect">
            <a:avLst/>
          </a:prstGeom>
        </p:spPr>
        <p:txBody>
          <a:bodyPr wrap="square">
            <a:spAutoFit/>
          </a:bodyPr>
          <a:lstStyle/>
          <a:p>
            <a:r>
              <a:rPr lang="en-US" sz="1000" dirty="0">
                <a:solidFill>
                  <a:schemeClr val="bg1">
                    <a:lumMod val="75000"/>
                  </a:schemeClr>
                </a:solidFill>
              </a:rPr>
              <a:t>http://2.bp.blogspot.com/-BZM7IGRktNM/Ur88sExpo3I/AAAAAAAAB7g/saooI7InCCk/s1600/jetstreamwinds.GIF</a:t>
            </a:r>
          </a:p>
        </p:txBody>
      </p:sp>
    </p:spTree>
    <p:extLst>
      <p:ext uri="{BB962C8B-B14F-4D97-AF65-F5344CB8AC3E}">
        <p14:creationId xmlns:p14="http://schemas.microsoft.com/office/powerpoint/2010/main" val="2424614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Image result for winds in upper atmosphere">
            <a:extLst>
              <a:ext uri="{FF2B5EF4-FFF2-40B4-BE49-F238E27FC236}">
                <a16:creationId xmlns:a16="http://schemas.microsoft.com/office/drawing/2014/main" id="{D3FC89FE-FCBA-4721-A420-F5E03692B613}"/>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l="333" t="9588" b="7236"/>
          <a:stretch/>
        </p:blipFill>
        <p:spPr bwMode="auto">
          <a:xfrm>
            <a:off x="-1"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E281D753-FCCD-45FB-9655-C30EA163D35E}"/>
              </a:ext>
            </a:extLst>
          </p:cNvPr>
          <p:cNvSpPr txBox="1">
            <a:spLocks/>
          </p:cNvSpPr>
          <p:nvPr/>
        </p:nvSpPr>
        <p:spPr>
          <a:xfrm>
            <a:off x="781050" y="509137"/>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b="1" dirty="0">
                <a:solidFill>
                  <a:schemeClr val="bg1"/>
                </a:solidFill>
              </a:rPr>
              <a:t>Language Models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398697B-C890-4EF7-909F-D3F4CC4EB389}"/>
                  </a:ext>
                </a:extLst>
              </p:cNvPr>
              <p:cNvSpPr txBox="1"/>
              <p:nvPr/>
            </p:nvSpPr>
            <p:spPr>
              <a:xfrm flipH="1">
                <a:off x="295680" y="2067352"/>
                <a:ext cx="8635944" cy="4555093"/>
              </a:xfrm>
              <a:prstGeom prst="rect">
                <a:avLst/>
              </a:prstGeom>
              <a:solidFill>
                <a:schemeClr val="tx1">
                  <a:alpha val="70000"/>
                </a:schemeClr>
              </a:solidFill>
              <a:ln w="76200">
                <a:solidFill>
                  <a:schemeClr val="accent6"/>
                </a:solidFill>
              </a:ln>
            </p:spPr>
            <p:txBody>
              <a:bodyPr wrap="square" rtlCol="0">
                <a:spAutoFit/>
              </a:bodyPr>
              <a:lstStyle/>
              <a:p>
                <a:r>
                  <a:rPr lang="en-US" sz="4000" b="1" dirty="0">
                    <a:solidFill>
                      <a:schemeClr val="accent6"/>
                    </a:solidFill>
                  </a:rPr>
                  <a:t> Deep Learning (RNN):</a:t>
                </a:r>
                <a:br>
                  <a:rPr lang="en-US" sz="2800" b="1" dirty="0">
                    <a:solidFill>
                      <a:schemeClr val="accent4"/>
                    </a:solidFill>
                  </a:rPr>
                </a:br>
                <a:r>
                  <a:rPr lang="en-US" sz="1600" b="1" dirty="0">
                    <a:solidFill>
                      <a:schemeClr val="bg1"/>
                    </a:solidFill>
                  </a:rPr>
                  <a:t> </a:t>
                </a:r>
                <a:endParaRPr lang="en-US" sz="2800" dirty="0">
                  <a:solidFill>
                    <a:schemeClr val="bg1"/>
                  </a:solidFill>
                </a:endParaRPr>
              </a:p>
              <a:p>
                <a:pPr/>
                <a14:m>
                  <m:oMathPara xmlns:m="http://schemas.openxmlformats.org/officeDocument/2006/math">
                    <m:oMathParaPr>
                      <m:jc m:val="left"/>
                    </m:oMathParaPr>
                    <m:oMath xmlns:m="http://schemas.openxmlformats.org/officeDocument/2006/math">
                      <m:r>
                        <a:rPr lang="en-US" sz="2800" b="0" i="1" smtClean="0">
                          <a:solidFill>
                            <a:schemeClr val="bg1"/>
                          </a:solidFill>
                          <a:latin typeface="Cambria Math" panose="02040503050406030204" pitchFamily="18" charset="0"/>
                        </a:rPr>
                        <m:t> </m:t>
                      </m:r>
                      <m:r>
                        <a:rPr lang="en-US" sz="2800" b="0" i="1" smtClean="0">
                          <a:solidFill>
                            <a:schemeClr val="bg1"/>
                          </a:solidFill>
                          <a:latin typeface="Cambria Math" panose="02040503050406030204" pitchFamily="18" charset="0"/>
                        </a:rPr>
                        <m:t>𝑝</m:t>
                      </m:r>
                      <m:d>
                        <m:dPr>
                          <m:endChr m:val="|"/>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m:t>
                          </m:r>
                          <m:r>
                            <m:rPr>
                              <m:nor/>
                            </m:rPr>
                            <a:rPr lang="en-US" sz="2800" b="0" i="0" smtClean="0">
                              <a:solidFill>
                                <a:schemeClr val="bg1"/>
                              </a:solidFill>
                              <a:latin typeface="Cambria Math" panose="02040503050406030204" pitchFamily="18" charset="0"/>
                            </a:rPr>
                            <m:t>Fransisco</m:t>
                          </m:r>
                          <m:r>
                            <m:rPr>
                              <m:nor/>
                            </m:rPr>
                            <a:rPr lang="en-US" sz="2800" b="0" i="0" smtClean="0">
                              <a:solidFill>
                                <a:schemeClr val="bg1"/>
                              </a:solidFill>
                              <a:latin typeface="Cambria Math" panose="02040503050406030204" pitchFamily="18" charset="0"/>
                            </a:rPr>
                            <m:t>"</m:t>
                          </m:r>
                        </m:e>
                      </m:d>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𝑆𝑎𝑛</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ea typeface="Cambria Math" panose="02040503050406030204" pitchFamily="18" charset="0"/>
                        </a:rPr>
                        <m:t>𝑝</m:t>
                      </m:r>
                      <m:r>
                        <a:rPr lang="en-US" sz="2800" b="0" i="1" smtClean="0">
                          <a:solidFill>
                            <a:schemeClr val="bg1"/>
                          </a:solidFill>
                          <a:latin typeface="Cambria Math" panose="02040503050406030204" pitchFamily="18" charset="0"/>
                          <a:ea typeface="Cambria Math" panose="02040503050406030204" pitchFamily="18" charset="0"/>
                        </a:rPr>
                        <m:t>("</m:t>
                      </m:r>
                      <m:r>
                        <m:rPr>
                          <m:nor/>
                        </m:rPr>
                        <a:rPr lang="en-US" sz="2800">
                          <a:solidFill>
                            <a:schemeClr val="bg1"/>
                          </a:solidFill>
                          <a:latin typeface="Cambria Math" panose="02040503050406030204" pitchFamily="18" charset="0"/>
                        </a:rPr>
                        <m:t>Fransisco</m:t>
                      </m:r>
                      <m:r>
                        <a:rPr lang="en-US" sz="2800" b="0" i="1" smtClean="0">
                          <a:solidFill>
                            <a:schemeClr val="bg1"/>
                          </a:solidFill>
                          <a:latin typeface="Cambria Math" panose="02040503050406030204" pitchFamily="18" charset="0"/>
                          <a:ea typeface="Cambria Math" panose="02040503050406030204" pitchFamily="18" charset="0"/>
                        </a:rPr>
                        <m:t>" | </m:t>
                      </m:r>
                      <m:r>
                        <a:rPr lang="en-US" sz="2800" b="0" i="1" smtClean="0">
                          <a:solidFill>
                            <a:schemeClr val="bg1"/>
                          </a:solidFill>
                          <a:latin typeface="Cambria Math" panose="02040503050406030204" pitchFamily="18" charset="0"/>
                          <a:ea typeface="Cambria Math" panose="02040503050406030204" pitchFamily="18" charset="0"/>
                        </a:rPr>
                        <m:t>𝑑𝑖𝑔𝑒𝑠𝑡</m:t>
                      </m:r>
                      <m:d>
                        <m:dPr>
                          <m:ctrlPr>
                            <a:rPr lang="en-US" sz="2800" b="0" i="1" smtClean="0">
                              <a:solidFill>
                                <a:schemeClr val="bg1"/>
                              </a:solidFill>
                              <a:latin typeface="Cambria Math" panose="02040503050406030204" pitchFamily="18" charset="0"/>
                              <a:ea typeface="Cambria Math" panose="02040503050406030204" pitchFamily="18" charset="0"/>
                            </a:rPr>
                          </m:ctrlPr>
                        </m:dPr>
                        <m:e>
                          <m:r>
                            <a:rPr lang="en-US" sz="2800" b="0" i="1" smtClean="0">
                              <a:solidFill>
                                <a:schemeClr val="bg1"/>
                              </a:solidFill>
                              <a:latin typeface="Cambria Math" panose="02040503050406030204" pitchFamily="18" charset="0"/>
                              <a:ea typeface="Cambria Math" panose="02040503050406030204" pitchFamily="18" charset="0"/>
                            </a:rPr>
                            <m:t>"</m:t>
                          </m:r>
                          <m:r>
                            <m:rPr>
                              <m:nor/>
                            </m:rPr>
                            <a:rPr lang="en-US" sz="2800">
                              <a:solidFill>
                                <a:schemeClr val="bg1"/>
                              </a:solidFill>
                              <a:latin typeface="Cambria Math" panose="02040503050406030204" pitchFamily="18" charset="0"/>
                            </a:rPr>
                            <m:t>San</m:t>
                          </m:r>
                          <m:r>
                            <a:rPr lang="en-US" sz="2800" b="0" i="1" smtClean="0">
                              <a:solidFill>
                                <a:schemeClr val="bg1"/>
                              </a:solidFill>
                              <a:latin typeface="Cambria Math" panose="02040503050406030204" pitchFamily="18" charset="0"/>
                              <a:ea typeface="Cambria Math" panose="02040503050406030204" pitchFamily="18" charset="0"/>
                            </a:rPr>
                            <m:t>"</m:t>
                          </m:r>
                        </m:e>
                      </m:d>
                      <m:r>
                        <a:rPr lang="en-US" sz="2800" b="0" i="1" smtClean="0">
                          <a:solidFill>
                            <a:schemeClr val="bg1"/>
                          </a:solidFill>
                          <a:latin typeface="Cambria Math" panose="02040503050406030204" pitchFamily="18" charset="0"/>
                          <a:ea typeface="Cambria Math" panose="02040503050406030204" pitchFamily="18" charset="0"/>
                        </a:rPr>
                        <m:t>)</m:t>
                      </m:r>
                    </m:oMath>
                  </m:oMathPara>
                </a14:m>
                <a:endParaRPr lang="en-US" sz="2800" b="0" dirty="0">
                  <a:solidFill>
                    <a:schemeClr val="bg1"/>
                  </a:solidFill>
                  <a:ea typeface="Cambria Math" panose="02040503050406030204" pitchFamily="18" charset="0"/>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r>
                  <a:rPr lang="en-US" sz="1000" dirty="0">
                    <a:solidFill>
                      <a:schemeClr val="bg1"/>
                    </a:solidFill>
                  </a:rPr>
                  <a:t> </a:t>
                </a:r>
                <a:endParaRPr lang="en-US" sz="2800" dirty="0">
                  <a:solidFill>
                    <a:schemeClr val="bg1"/>
                  </a:solidFill>
                </a:endParaRPr>
              </a:p>
            </p:txBody>
          </p:sp>
        </mc:Choice>
        <mc:Fallback xmlns="">
          <p:sp>
            <p:nvSpPr>
              <p:cNvPr id="9" name="TextBox 8">
                <a:extLst>
                  <a:ext uri="{FF2B5EF4-FFF2-40B4-BE49-F238E27FC236}">
                    <a16:creationId xmlns:a16="http://schemas.microsoft.com/office/drawing/2014/main" id="{B398697B-C890-4EF7-909F-D3F4CC4EB389}"/>
                  </a:ext>
                </a:extLst>
              </p:cNvPr>
              <p:cNvSpPr txBox="1">
                <a:spLocks noRot="1" noChangeAspect="1" noMove="1" noResize="1" noEditPoints="1" noAdjustHandles="1" noChangeArrowheads="1" noChangeShapeType="1" noTextEdit="1"/>
              </p:cNvSpPr>
              <p:nvPr/>
            </p:nvSpPr>
            <p:spPr>
              <a:xfrm flipH="1">
                <a:off x="295680" y="2067352"/>
                <a:ext cx="8635944" cy="4555093"/>
              </a:xfrm>
              <a:prstGeom prst="rect">
                <a:avLst/>
              </a:prstGeom>
              <a:blipFill>
                <a:blip r:embed="rId7"/>
                <a:stretch>
                  <a:fillRect l="-770" t="-1579"/>
                </a:stretch>
              </a:blipFill>
              <a:ln w="76200">
                <a:solidFill>
                  <a:schemeClr val="accent6"/>
                </a:solidFill>
              </a:ln>
            </p:spPr>
            <p:txBody>
              <a:bodyPr/>
              <a:lstStyle/>
              <a:p>
                <a:r>
                  <a:rPr lang="en-US">
                    <a:noFill/>
                  </a:rPr>
                  <a:t> </a:t>
                </a:r>
              </a:p>
            </p:txBody>
          </p:sp>
        </mc:Fallback>
      </mc:AlternateContent>
      <p:sp>
        <p:nvSpPr>
          <p:cNvPr id="7" name="Rectangle 6">
            <a:extLst>
              <a:ext uri="{FF2B5EF4-FFF2-40B4-BE49-F238E27FC236}">
                <a16:creationId xmlns:a16="http://schemas.microsoft.com/office/drawing/2014/main" id="{6309D4C1-8BEA-400B-92A2-41E5DF73F9A1}"/>
              </a:ext>
            </a:extLst>
          </p:cNvPr>
          <p:cNvSpPr/>
          <p:nvPr/>
        </p:nvSpPr>
        <p:spPr>
          <a:xfrm>
            <a:off x="3231221" y="6611779"/>
            <a:ext cx="6941305" cy="246221"/>
          </a:xfrm>
          <a:prstGeom prst="rect">
            <a:avLst/>
          </a:prstGeom>
        </p:spPr>
        <p:txBody>
          <a:bodyPr wrap="square">
            <a:spAutoFit/>
          </a:bodyPr>
          <a:lstStyle/>
          <a:p>
            <a:r>
              <a:rPr lang="en-US" sz="1000" dirty="0">
                <a:solidFill>
                  <a:schemeClr val="bg1">
                    <a:lumMod val="75000"/>
                  </a:schemeClr>
                </a:solidFill>
              </a:rPr>
              <a:t>http://2.bp.blogspot.com/-BZM7IGRktNM/Ur88sExpo3I/AAAAAAAAB7g/saooI7InCCk/s1600/jetstreamwinds.GIF</a:t>
            </a:r>
          </a:p>
        </p:txBody>
      </p:sp>
      <p:pic>
        <p:nvPicPr>
          <p:cNvPr id="1026" name="Picture 2" descr="A LSTM neural network.">
            <a:extLst>
              <a:ext uri="{FF2B5EF4-FFF2-40B4-BE49-F238E27FC236}">
                <a16:creationId xmlns:a16="http://schemas.microsoft.com/office/drawing/2014/main" id="{2F877E54-F46C-4D9D-BA45-9DAA52FCCDA6}"/>
              </a:ext>
            </a:extLst>
          </p:cNvPr>
          <p:cNvPicPr>
            <a:picLocks noChangeAspect="1" noChangeArrowheads="1"/>
          </p:cNvPicPr>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Lst>
          </a:blip>
          <a:srcRect l="-512" r="-98"/>
          <a:stretch/>
        </p:blipFill>
        <p:spPr bwMode="auto">
          <a:xfrm>
            <a:off x="376200" y="3385859"/>
            <a:ext cx="8526059" cy="3183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6789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8658</TotalTime>
  <Words>1630</Words>
  <Application>Microsoft Office PowerPoint</Application>
  <PresentationFormat>On-screen Show (4:3)</PresentationFormat>
  <Paragraphs>310</Paragraphs>
  <Slides>30</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Calibri Light</vt:lpstr>
      <vt:lpstr>Cambria Math</vt:lpstr>
      <vt:lpstr>Courier New</vt:lpstr>
      <vt:lpstr>Wingdings</vt:lpstr>
      <vt:lpstr>Office Theme</vt:lpstr>
      <vt:lpstr>Are Deep Neural Networks the best choice for modeling Source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Are Deep Neural Networks the best choice for modeling Source Code?</dc:title>
  <dc:creator>Vincent Hellendoorn</dc:creator>
  <cp:lastModifiedBy>Vincent Hellendoorn</cp:lastModifiedBy>
  <cp:revision>86</cp:revision>
  <dcterms:created xsi:type="dcterms:W3CDTF">2017-08-29T15:18:55Z</dcterms:created>
  <dcterms:modified xsi:type="dcterms:W3CDTF">2017-09-04T17:08:28Z</dcterms:modified>
</cp:coreProperties>
</file>